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79"/>
  </p:notesMasterIdLst>
  <p:sldIdLst>
    <p:sldId id="256" r:id="rId2"/>
    <p:sldId id="257" r:id="rId3"/>
    <p:sldId id="258" r:id="rId4"/>
    <p:sldId id="338" r:id="rId5"/>
    <p:sldId id="261" r:id="rId6"/>
    <p:sldId id="270" r:id="rId7"/>
    <p:sldId id="271" r:id="rId8"/>
    <p:sldId id="346" r:id="rId9"/>
    <p:sldId id="378" r:id="rId10"/>
    <p:sldId id="272" r:id="rId11"/>
    <p:sldId id="348" r:id="rId12"/>
    <p:sldId id="275" r:id="rId13"/>
    <p:sldId id="277" r:id="rId14"/>
    <p:sldId id="380" r:id="rId15"/>
    <p:sldId id="349" r:id="rId16"/>
    <p:sldId id="350" r:id="rId17"/>
    <p:sldId id="356" r:id="rId18"/>
    <p:sldId id="355" r:id="rId19"/>
    <p:sldId id="354" r:id="rId20"/>
    <p:sldId id="279" r:id="rId21"/>
    <p:sldId id="357" r:id="rId22"/>
    <p:sldId id="281" r:id="rId23"/>
    <p:sldId id="283" r:id="rId24"/>
    <p:sldId id="358" r:id="rId25"/>
    <p:sldId id="284" r:id="rId26"/>
    <p:sldId id="285" r:id="rId27"/>
    <p:sldId id="336" r:id="rId28"/>
    <p:sldId id="337" r:id="rId29"/>
    <p:sldId id="342" r:id="rId30"/>
    <p:sldId id="343" r:id="rId31"/>
    <p:sldId id="300" r:id="rId32"/>
    <p:sldId id="308" r:id="rId33"/>
    <p:sldId id="301" r:id="rId34"/>
    <p:sldId id="302" r:id="rId35"/>
    <p:sldId id="314" r:id="rId36"/>
    <p:sldId id="304" r:id="rId37"/>
    <p:sldId id="305" r:id="rId38"/>
    <p:sldId id="286" r:id="rId39"/>
    <p:sldId id="320" r:id="rId40"/>
    <p:sldId id="327" r:id="rId41"/>
    <p:sldId id="321" r:id="rId42"/>
    <p:sldId id="377" r:id="rId43"/>
    <p:sldId id="322" r:id="rId44"/>
    <p:sldId id="318" r:id="rId45"/>
    <p:sldId id="389" r:id="rId46"/>
    <p:sldId id="330" r:id="rId47"/>
    <p:sldId id="388" r:id="rId48"/>
    <p:sldId id="289" r:id="rId49"/>
    <p:sldId id="293" r:id="rId50"/>
    <p:sldId id="297" r:id="rId51"/>
    <p:sldId id="325" r:id="rId52"/>
    <p:sldId id="326" r:id="rId53"/>
    <p:sldId id="310" r:id="rId54"/>
    <p:sldId id="313" r:id="rId55"/>
    <p:sldId id="328" r:id="rId56"/>
    <p:sldId id="369" r:id="rId57"/>
    <p:sldId id="370" r:id="rId58"/>
    <p:sldId id="371" r:id="rId59"/>
    <p:sldId id="387" r:id="rId60"/>
    <p:sldId id="295" r:id="rId61"/>
    <p:sldId id="384" r:id="rId62"/>
    <p:sldId id="306" r:id="rId63"/>
    <p:sldId id="335" r:id="rId64"/>
    <p:sldId id="386" r:id="rId65"/>
    <p:sldId id="359" r:id="rId66"/>
    <p:sldId id="373" r:id="rId67"/>
    <p:sldId id="379" r:id="rId68"/>
    <p:sldId id="361" r:id="rId69"/>
    <p:sldId id="360" r:id="rId70"/>
    <p:sldId id="363" r:id="rId71"/>
    <p:sldId id="365" r:id="rId72"/>
    <p:sldId id="381" r:id="rId73"/>
    <p:sldId id="382" r:id="rId74"/>
    <p:sldId id="296" r:id="rId75"/>
    <p:sldId id="298" r:id="rId76"/>
    <p:sldId id="376" r:id="rId77"/>
    <p:sldId id="299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258" autoAdjust="0"/>
  </p:normalViewPr>
  <p:slideViewPr>
    <p:cSldViewPr>
      <p:cViewPr>
        <p:scale>
          <a:sx n="60" d="100"/>
          <a:sy n="60" d="100"/>
        </p:scale>
        <p:origin x="-224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5AA48-F923-4755-A26C-BCBC6DBE0BF3}" type="datetimeFigureOut">
              <a:rPr lang="en-US" smtClean="0"/>
              <a:pPr/>
              <a:t>5/11/2018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BA438-2AD6-485A-A942-E3ED14ED8AB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DAPI : (</a:t>
            </a:r>
            <a:r>
              <a:rPr lang="en-US" b="0" dirty="0" smtClean="0"/>
              <a:t>4,6-diamidino-2-phenylindole)….Can pass through cell membrane…Bind at A-T rich regions…non toxic, non/low mutagenic</a:t>
            </a:r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56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57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b="1" dirty="0" smtClean="0">
                <a:solidFill>
                  <a:srgbClr val="6600CC"/>
                </a:solidFill>
                <a:latin typeface="Arial Rounded MT Bold" pitchFamily="34" charset="0"/>
              </a:rPr>
              <a:t>Multi-Thermal Gradient freezing system </a:t>
            </a:r>
            <a:r>
              <a:rPr lang="en-IN" sz="1200" dirty="0" smtClean="0">
                <a:solidFill>
                  <a:srgbClr val="6600CC"/>
                </a:solidFill>
                <a:latin typeface="Arial Rounded MT Bold" pitchFamily="34" charset="0"/>
              </a:rPr>
              <a:t>: </a:t>
            </a:r>
            <a:r>
              <a:rPr lang="en-IN" sz="1200" dirty="0" err="1" smtClean="0">
                <a:solidFill>
                  <a:srgbClr val="6600CC"/>
                </a:solidFill>
                <a:latin typeface="Arial Rounded MT Bold" pitchFamily="34" charset="0"/>
              </a:rPr>
              <a:t>Hormony</a:t>
            </a:r>
            <a:r>
              <a:rPr lang="en-IN" sz="12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IN" sz="1200" dirty="0" err="1" smtClean="0">
                <a:solidFill>
                  <a:srgbClr val="6600CC"/>
                </a:solidFill>
                <a:latin typeface="Arial Rounded MT Bold" pitchFamily="34" charset="0"/>
              </a:rPr>
              <a:t>cryodevice</a:t>
            </a:r>
            <a:endParaRPr lang="en-IN" sz="12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r>
              <a:rPr lang="en-IN" sz="12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Based on thermodynamic principle</a:t>
            </a:r>
          </a:p>
          <a:p>
            <a:r>
              <a:rPr lang="en-US" sz="12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Modify ice crystal morphology by regulating sample velocity</a:t>
            </a:r>
            <a:r>
              <a:rPr lang="en-US" sz="1200" baseline="0" dirty="0" smtClean="0">
                <a:solidFill>
                  <a:srgbClr val="6600CC"/>
                </a:solidFill>
                <a:latin typeface="Arial Rounded MT Bold" pitchFamily="34" charset="0"/>
              </a:rPr>
              <a:t> : Finger like projection space to reside the sperms</a:t>
            </a:r>
          </a:p>
          <a:p>
            <a:r>
              <a:rPr lang="en-US" sz="1200" baseline="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Less </a:t>
            </a:r>
            <a:r>
              <a:rPr lang="en-US" sz="1200" baseline="0" dirty="0" err="1" smtClean="0">
                <a:solidFill>
                  <a:srgbClr val="6600CC"/>
                </a:solidFill>
                <a:latin typeface="Arial Rounded MT Bold" pitchFamily="34" charset="0"/>
              </a:rPr>
              <a:t>cryoprotectant</a:t>
            </a:r>
            <a:r>
              <a:rPr lang="en-US" sz="1200" baseline="0" dirty="0" smtClean="0">
                <a:solidFill>
                  <a:srgbClr val="6600CC"/>
                </a:solidFill>
                <a:latin typeface="Arial Rounded MT Bold" pitchFamily="34" charset="0"/>
              </a:rPr>
              <a:t> required …. Less osmotic stress….less </a:t>
            </a:r>
            <a:r>
              <a:rPr lang="en-US" sz="1200" baseline="0" dirty="0" err="1" smtClean="0">
                <a:solidFill>
                  <a:srgbClr val="6600CC"/>
                </a:solidFill>
                <a:latin typeface="Arial Rounded MT Bold" pitchFamily="34" charset="0"/>
              </a:rPr>
              <a:t>dmaged</a:t>
            </a:r>
            <a:r>
              <a:rPr lang="en-US" sz="1200" baseline="0" dirty="0" smtClean="0">
                <a:solidFill>
                  <a:srgbClr val="6600CC"/>
                </a:solidFill>
                <a:latin typeface="Arial Rounded MT Bold" pitchFamily="34" charset="0"/>
              </a:rPr>
              <a:t> sample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59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CLASS </a:t>
            </a:r>
            <a:r>
              <a:rPr lang="en-US" dirty="0" smtClean="0"/>
              <a:t>:  cancer cell studies, </a:t>
            </a: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light-scattering spectroscopy (LSS) with </a:t>
            </a:r>
            <a:r>
              <a:rPr lang="en-IN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confocal</a:t>
            </a: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microscopy,</a:t>
            </a:r>
            <a:r>
              <a:rPr lang="en-I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 of light elastically scattered by small particles to their     </a:t>
            </a:r>
          </a:p>
          <a:p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size, refractive index, and shape…. internal cell structures much smaller … approaches the accuracy of electron microscopy …. Non invasive, </a:t>
            </a:r>
          </a:p>
          <a:p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</a:t>
            </a:r>
            <a:r>
              <a:rPr lang="en-IN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nondestructive</a:t>
            </a: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does not require the contrast agents common to optical microscopy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Raman spectroscopy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</a:t>
            </a:r>
            <a:r>
              <a:rPr lang="en-IN" sz="1200" dirty="0" smtClean="0">
                <a:solidFill>
                  <a:srgbClr val="FFFF00"/>
                </a:solidFill>
              </a:rPr>
              <a:t>based on a spectral classification</a:t>
            </a:r>
            <a:r>
              <a:rPr lang="en-IN" sz="1200" dirty="0" smtClean="0"/>
              <a:t> model… Raman peaks acc. To the </a:t>
            </a:r>
            <a:r>
              <a:rPr lang="en-IN" sz="1200" dirty="0" smtClean="0">
                <a:solidFill>
                  <a:srgbClr val="FFFF00"/>
                </a:solidFill>
              </a:rPr>
              <a:t>DNA content</a:t>
            </a:r>
            <a:r>
              <a:rPr lang="en-IN" sz="1200" dirty="0" smtClean="0"/>
              <a:t> (nucleus) and sperm membrane proteins</a:t>
            </a:r>
          </a:p>
          <a:p>
            <a:r>
              <a:rPr lang="en-IN" sz="1200" dirty="0" smtClean="0"/>
              <a:t>                                     - The results </a:t>
            </a:r>
            <a:r>
              <a:rPr lang="en-IN" sz="1200" dirty="0" smtClean="0">
                <a:solidFill>
                  <a:srgbClr val="FFFF00"/>
                </a:solidFill>
              </a:rPr>
              <a:t>(&gt;90% accuracy)….. </a:t>
            </a:r>
            <a:r>
              <a:rPr lang="en-IN" sz="1200" dirty="0" smtClean="0"/>
              <a:t>non-invasive, and non-destructive tool for sperm sexing</a:t>
            </a:r>
          </a:p>
          <a:p>
            <a:r>
              <a:rPr lang="en-US" sz="1200" b="1" dirty="0" smtClean="0"/>
              <a:t>Zeta potential</a:t>
            </a:r>
            <a:r>
              <a:rPr lang="en-US" sz="1200" dirty="0" smtClean="0"/>
              <a:t> : </a:t>
            </a:r>
            <a:r>
              <a:rPr lang="en-IN" sz="1200" dirty="0" smtClean="0"/>
              <a:t>Differential potential between the sperm membrane</a:t>
            </a:r>
            <a:r>
              <a:rPr lang="en-IN" sz="1200" baseline="0" dirty="0" smtClean="0"/>
              <a:t> </a:t>
            </a:r>
            <a:r>
              <a:rPr lang="en-IN" sz="1200" dirty="0" smtClean="0"/>
              <a:t>and its surroundings……Mature sperm cell : </a:t>
            </a:r>
            <a:r>
              <a:rPr lang="en-IN" sz="1200" dirty="0" smtClean="0">
                <a:solidFill>
                  <a:srgbClr val="FFFF00"/>
                </a:solidFill>
              </a:rPr>
              <a:t>negative zeta potential of -16 to -20 mV</a:t>
            </a:r>
          </a:p>
          <a:p>
            <a:r>
              <a:rPr lang="en-IN" sz="1200" dirty="0" smtClean="0"/>
              <a:t>                          - Washed sperm in serum-free medium.. introduced in a conical tube (positively charged by rubbing or rotating the tube on a latex glove)    </a:t>
            </a:r>
          </a:p>
          <a:p>
            <a:r>
              <a:rPr lang="en-IN" sz="1200" dirty="0" smtClean="0"/>
              <a:t>                          </a:t>
            </a:r>
            <a:r>
              <a:rPr lang="en-IN" sz="1200" dirty="0" err="1" smtClean="0"/>
              <a:t>Electronegatively</a:t>
            </a:r>
            <a:r>
              <a:rPr lang="en-IN" sz="1200" dirty="0" smtClean="0"/>
              <a:t> charged sperm attach to the walls by electrostatic forces…. non-adherent sperm and other contaminants are removed </a:t>
            </a:r>
          </a:p>
          <a:p>
            <a:r>
              <a:rPr lang="en-IN" sz="1200" dirty="0" smtClean="0"/>
              <a:t>                         ...... sperm cells : recovered by rinsing with serum-supplemented medium…. Inexpensive but not reliable </a:t>
            </a:r>
          </a:p>
          <a:p>
            <a:r>
              <a:rPr lang="en-US" sz="1200" b="1" dirty="0" smtClean="0">
                <a:latin typeface="Arial Rounded MT Bold" pitchFamily="34" charset="0"/>
              </a:rPr>
              <a:t>Sperm </a:t>
            </a:r>
            <a:r>
              <a:rPr lang="en-US" sz="1200" b="1" dirty="0" err="1" smtClean="0">
                <a:latin typeface="Arial Rounded MT Bold" pitchFamily="34" charset="0"/>
              </a:rPr>
              <a:t>chemotaxis</a:t>
            </a:r>
            <a:r>
              <a:rPr lang="en-US" sz="1200" dirty="0" smtClean="0">
                <a:latin typeface="Arial Rounded MT Bold" pitchFamily="34" charset="0"/>
              </a:rPr>
              <a:t>….. Chemical</a:t>
            </a:r>
            <a:r>
              <a:rPr lang="en-US" sz="1200" baseline="0" dirty="0" smtClean="0">
                <a:latin typeface="Arial Rounded MT Bold" pitchFamily="34" charset="0"/>
              </a:rPr>
              <a:t> gradient (progesterone from cumulus of ova), Thermal gradient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67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Fluorophore</a:t>
            </a:r>
            <a:r>
              <a:rPr lang="en-US" b="1" dirty="0" smtClean="0"/>
              <a:t> for probes </a:t>
            </a:r>
            <a:r>
              <a:rPr lang="en-US" dirty="0" smtClean="0"/>
              <a:t>: spectrum orange </a:t>
            </a:r>
            <a:r>
              <a:rPr lang="en-US" dirty="0" err="1" smtClean="0"/>
              <a:t>fluorophore</a:t>
            </a:r>
            <a:r>
              <a:rPr lang="en-US" dirty="0" smtClean="0"/>
              <a:t> for X-chromosome</a:t>
            </a:r>
          </a:p>
          <a:p>
            <a:r>
              <a:rPr lang="en-US" dirty="0" smtClean="0"/>
              <a:t>                                        spectrum green </a:t>
            </a:r>
            <a:r>
              <a:rPr lang="en-US" dirty="0" err="1" smtClean="0"/>
              <a:t>fluorophore</a:t>
            </a:r>
            <a:r>
              <a:rPr lang="en-US" dirty="0" smtClean="0"/>
              <a:t> for Y-chromosome</a:t>
            </a:r>
          </a:p>
          <a:p>
            <a:r>
              <a:rPr lang="en-US" dirty="0" smtClean="0"/>
              <a:t>   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68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examination : Counter stain : DAPI</a:t>
            </a:r>
          </a:p>
          <a:p>
            <a:r>
              <a:rPr lang="en-US" dirty="0" smtClean="0"/>
              <a:t>                            x1000 microscope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epifluorescence</a:t>
            </a:r>
            <a:r>
              <a:rPr lang="en-US" baseline="0" dirty="0" smtClean="0"/>
              <a:t> and DAPI-Texas red-FITC triple filter</a:t>
            </a:r>
          </a:p>
          <a:p>
            <a:r>
              <a:rPr lang="en-US" baseline="0" dirty="0" smtClean="0"/>
              <a:t>                            Cell with single orange domain : X</a:t>
            </a:r>
          </a:p>
          <a:p>
            <a:r>
              <a:rPr lang="en-US" baseline="0" dirty="0" smtClean="0"/>
              <a:t>                            Cell with single green domain : 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BA438-2AD6-485A-A942-E3ED14ED8AB9}" type="slidenum">
              <a:rPr lang="en-IN" smtClean="0"/>
              <a:pPr/>
              <a:t>69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sglobal.com/" TargetMode="Externa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57200"/>
            <a:ext cx="8534400" cy="5724644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lgerian" pitchFamily="82" charset="0"/>
                <a:cs typeface="Aharoni" pitchFamily="2" charset="-79"/>
              </a:rPr>
              <a:t>            </a:t>
            </a:r>
          </a:p>
          <a:p>
            <a:pPr algn="ctr"/>
            <a:endParaRPr lang="en-US" sz="2800" dirty="0" smtClean="0">
              <a:latin typeface="Algerian" pitchFamily="82" charset="0"/>
              <a:cs typeface="Times New Roman" pitchFamily="18" charset="0"/>
            </a:endParaRPr>
          </a:p>
          <a:p>
            <a:pPr algn="ctr"/>
            <a:endParaRPr lang="en-US" sz="2800" dirty="0" smtClean="0">
              <a:latin typeface="Algerian" pitchFamily="82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Algerian" pitchFamily="82" charset="0"/>
                <a:cs typeface="Times New Roman" pitchFamily="18" charset="0"/>
              </a:rPr>
              <a:t>Major  Credit  seminar</a:t>
            </a:r>
            <a:endParaRPr lang="en-US" sz="5400" b="1" dirty="0" smtClean="0">
              <a:latin typeface="Algerian" pitchFamily="82" charset="0"/>
              <a:cs typeface="Aharoni" pitchFamily="2" charset="-79"/>
            </a:endParaRPr>
          </a:p>
          <a:p>
            <a:pPr algn="ctr"/>
            <a:r>
              <a:rPr lang="en-US" sz="6600" b="1" dirty="0" smtClean="0">
                <a:solidFill>
                  <a:srgbClr val="6600CC"/>
                </a:solidFill>
                <a:latin typeface="Algerian" pitchFamily="82" charset="0"/>
                <a:cs typeface="Aharoni" pitchFamily="2" charset="-79"/>
              </a:rPr>
              <a:t>SPERM  SEXING</a:t>
            </a:r>
          </a:p>
          <a:p>
            <a:pPr algn="ctr"/>
            <a:r>
              <a:rPr lang="en-US" sz="3200" b="1" dirty="0" smtClean="0">
                <a:solidFill>
                  <a:srgbClr val="6600CC"/>
                </a:solidFill>
                <a:latin typeface="Algerian" pitchFamily="82" charset="0"/>
                <a:cs typeface="Aharoni" pitchFamily="2" charset="-79"/>
              </a:rPr>
              <a:t>Advances  and  limitations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Presented by –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Vikas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Sachan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Ph.D. 1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yr. (V-1815/17)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Department of Veterinary Gynecology &amp; Obstetrics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DUVASU, Mathura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New 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1500" y="152400"/>
            <a:ext cx="1882500" cy="1752600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457200" y="4038600"/>
            <a:ext cx="8229600" cy="158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114300" dist="114300" dir="3840000" algn="ctr" rotWithShape="0">
              <a:srgbClr val="000000">
                <a:alpha val="7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2438400"/>
            <a:ext cx="8229600" cy="1588"/>
          </a:xfrm>
          <a:prstGeom prst="line">
            <a:avLst/>
          </a:prstGeom>
          <a:ln w="25400">
            <a:solidFill>
              <a:srgbClr val="FF0000"/>
            </a:solidFill>
          </a:ln>
          <a:effectLst>
            <a:outerShdw blurRad="114300" dist="114300" dir="3840000" algn="ctr" rotWithShape="0">
              <a:srgbClr val="000000">
                <a:alpha val="78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81000"/>
            <a:ext cx="7391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lgerian" pitchFamily="82" charset="0"/>
              </a:rPr>
              <a:t>   </a:t>
            </a: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</a:rPr>
              <a:t>Content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Introduction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Techniques with their principle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Advantages and disadvantages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Sperm screening 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Effect on fertility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Conclusion</a:t>
            </a:r>
          </a:p>
          <a:p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r>
              <a:rPr lang="en-US" sz="2400" dirty="0" smtClean="0">
                <a:latin typeface="Arial Rounded MT Bold" pitchFamily="34" charset="0"/>
                <a:cs typeface="Times New Roman" pitchFamily="18" charset="0"/>
              </a:rPr>
              <a:t>   Future prospects</a:t>
            </a:r>
            <a:endParaRPr lang="en-US" sz="2400" dirty="0">
              <a:latin typeface="Arial Rounded MT Bold" pitchFamily="34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33400" y="990600"/>
            <a:ext cx="82296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52400"/>
            <a:ext cx="86868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INTRODUCTION</a:t>
            </a:r>
          </a:p>
          <a:p>
            <a:endParaRPr lang="en-US" dirty="0" smtClean="0"/>
          </a:p>
          <a:p>
            <a:r>
              <a:rPr lang="en-IN" sz="2400" dirty="0" smtClean="0"/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“Sexing”  of  mammalian  sperm,  i.e.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separation</a:t>
            </a:r>
            <a:r>
              <a:rPr lang="en-US" sz="2400" dirty="0" smtClean="0">
                <a:latin typeface="Arial Rounded MT Bold" pitchFamily="34" charset="0"/>
              </a:rPr>
              <a:t>  of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sperm into  X-  and  Y-chromosome bearing cells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Demand (meat, milk and dairy products)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..... Innovation &amp; utilization of modern technologies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..... Promising breeding strategy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Sex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preselection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.....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Meet the demand </a:t>
            </a:r>
            <a:r>
              <a:rPr lang="en-IN" sz="2400" dirty="0" smtClean="0">
                <a:latin typeface="Arial Rounded MT Bold" pitchFamily="34" charset="0"/>
              </a:rPr>
              <a:t>for food production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Rath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2013)</a:t>
            </a: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" y="762000"/>
            <a:ext cx="82296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612845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Why</a:t>
            </a:r>
            <a:r>
              <a:rPr lang="en-US" sz="2400" dirty="0" smtClean="0">
                <a:latin typeface="Arial Rounded MT Bold" pitchFamily="34" charset="0"/>
              </a:rPr>
              <a:t> sperm sexing?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</a:t>
            </a:r>
            <a:r>
              <a:rPr lang="en-IN" sz="2400" dirty="0" smtClean="0">
                <a:latin typeface="Arial Rounded MT Bold" pitchFamily="34" charset="0"/>
              </a:rPr>
              <a:t>Fastens the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genetic progress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Selection  of  females for milk production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Male offspring  for  beef  production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Minimize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sex -linked genetic  diseases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Gender balancing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Sureau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1999)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Reduces the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replacement cost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(Seidel, 2007)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Economic  and  social  benefits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Sperm separation : preferred method (over embryo </a:t>
            </a:r>
          </a:p>
          <a:p>
            <a:r>
              <a:rPr lang="en-IN" sz="2400" dirty="0" smtClean="0">
                <a:latin typeface="Arial Rounded MT Bold" pitchFamily="34" charset="0"/>
              </a:rPr>
              <a:t>  sexing) for sex </a:t>
            </a:r>
            <a:r>
              <a:rPr lang="en-IN" sz="2400" dirty="0" err="1" smtClean="0">
                <a:latin typeface="Arial Rounded MT Bold" pitchFamily="34" charset="0"/>
              </a:rPr>
              <a:t>preselection</a:t>
            </a: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: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No need to embryo manipulation and exclusion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28600"/>
            <a:ext cx="88392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6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Early Greeks when Democritus,470-402 BC,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right  testis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produced males , whereas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left testis </a:t>
            </a:r>
            <a:r>
              <a:rPr lang="en-US" sz="2400" dirty="0" smtClean="0">
                <a:latin typeface="Arial Rounded MT Bold" pitchFamily="34" charset="0"/>
              </a:rPr>
              <a:t>produced females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Mono-</a:t>
            </a:r>
            <a:r>
              <a:rPr lang="en-US" sz="2400" dirty="0" err="1" smtClean="0">
                <a:latin typeface="Arial Rounded MT Bold" pitchFamily="34" charset="0"/>
              </a:rPr>
              <a:t>orchydectomy</a:t>
            </a:r>
            <a:r>
              <a:rPr lang="en-US" sz="2400" dirty="0" smtClean="0">
                <a:latin typeface="Arial Rounded MT Bold" pitchFamily="34" charset="0"/>
              </a:rPr>
              <a:t>,  the  position and  timing  of sexual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intercourse and diet affected the  baby's  sex                      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The first documented microscopic </a:t>
            </a:r>
            <a:r>
              <a:rPr lang="en-US" sz="2400" dirty="0" err="1" smtClean="0">
                <a:latin typeface="Arial Rounded MT Bold" pitchFamily="34" charset="0"/>
              </a:rPr>
              <a:t>identfication</a:t>
            </a:r>
            <a:r>
              <a:rPr lang="en-US" sz="2400" dirty="0" smtClean="0">
                <a:latin typeface="Arial Rounded MT Bold" pitchFamily="34" charset="0"/>
              </a:rPr>
              <a:t> of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sex </a:t>
            </a: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 chromosomes  				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	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Guyer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, 1910)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First attempts to separate X and Y bearing sperms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by analytical flow </a:t>
            </a:r>
            <a:r>
              <a:rPr lang="en-IN" sz="2400" dirty="0" err="1" smtClean="0">
                <a:latin typeface="Arial Rounded MT Bold" pitchFamily="34" charset="0"/>
              </a:rPr>
              <a:t>cytometry</a:t>
            </a:r>
            <a:r>
              <a:rPr lang="en-IN" sz="2400" dirty="0" smtClean="0">
                <a:latin typeface="Arial Rounded MT Bold" pitchFamily="34" charset="0"/>
              </a:rPr>
              <a:t>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(Gledhill et al., 1976)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First mammalian sperm separation in </a:t>
            </a:r>
            <a:r>
              <a:rPr lang="en-US" sz="2400" i="1" dirty="0" err="1" smtClean="0">
                <a:latin typeface="Arial Rounded MT Bold" pitchFamily="34" charset="0"/>
              </a:rPr>
              <a:t>Microtus</a:t>
            </a:r>
            <a:r>
              <a:rPr lang="en-US" sz="2400" i="1" dirty="0" smtClean="0">
                <a:latin typeface="Arial Rounded MT Bold" pitchFamily="34" charset="0"/>
              </a:rPr>
              <a:t> </a:t>
            </a:r>
            <a:r>
              <a:rPr lang="en-US" sz="2400" i="1" dirty="0" err="1" smtClean="0">
                <a:latin typeface="Arial Rounded MT Bold" pitchFamily="34" charset="0"/>
              </a:rPr>
              <a:t>oregony</a:t>
            </a:r>
            <a:r>
              <a:rPr lang="en-US" sz="2400" i="1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(9% DNA difference) </a:t>
            </a:r>
            <a:r>
              <a:rPr lang="en-IN" sz="2400" dirty="0" smtClean="0">
                <a:latin typeface="Arial Rounded MT Bold" pitchFamily="34" charset="0"/>
              </a:rPr>
              <a:t>at Lawrence Livermore National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Laboratory </a:t>
            </a:r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           </a:t>
            </a:r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Pinkel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1982)</a:t>
            </a:r>
            <a:endParaRPr lang="en-US" sz="2000" i="1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609600"/>
            <a:ext cx="8458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latin typeface="Arial Rounded MT Bold" pitchFamily="34" charset="0"/>
              </a:rPr>
              <a:t>Potential </a:t>
            </a:r>
            <a:r>
              <a:rPr lang="en-US" sz="2600" dirty="0" smtClean="0">
                <a:solidFill>
                  <a:srgbClr val="6600CC"/>
                </a:solidFill>
                <a:latin typeface="Arial Rounded MT Bold" pitchFamily="34" charset="0"/>
              </a:rPr>
              <a:t>Differences</a:t>
            </a:r>
            <a:r>
              <a:rPr lang="en-US" sz="26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600" dirty="0" smtClean="0">
                <a:latin typeface="Arial Rounded MT Bold" pitchFamily="34" charset="0"/>
              </a:rPr>
              <a:t>between X and Y spermatozoa</a:t>
            </a:r>
            <a:endParaRPr lang="en-US" sz="2600" dirty="0">
              <a:latin typeface="Arial Rounded MT Bold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447800"/>
          <a:ext cx="8534400" cy="4749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905000"/>
                <a:gridCol w="1905000"/>
                <a:gridCol w="1341120"/>
                <a:gridCol w="1706880"/>
              </a:tblGrid>
              <a:tr h="79763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Parameter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X-Spermatozoa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Y-Spermatozoa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Method</a:t>
                      </a:r>
                      <a:endParaRPr lang="en-IN" sz="2400" dirty="0"/>
                    </a:p>
                  </a:txBody>
                  <a:tcPr/>
                </a:tc>
              </a:tr>
              <a:tr h="65016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DNA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More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Less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Flow </a:t>
                      </a:r>
                      <a:r>
                        <a:rPr lang="en-US" dirty="0" err="1" smtClean="0">
                          <a:latin typeface="Arial Rounded MT Bold" pitchFamily="34" charset="0"/>
                        </a:rPr>
                        <a:t>cytometry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Size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Large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Small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1800" kern="12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Cui, 1997</a:t>
                      </a:r>
                      <a:endParaRPr lang="en-IN" dirty="0">
                        <a:solidFill>
                          <a:srgbClr val="FF0000"/>
                        </a:solidFill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 Rounded MT Bold" pitchFamily="34" charset="0"/>
                        </a:rPr>
                        <a:t>Percoll</a:t>
                      </a:r>
                      <a:r>
                        <a:rPr lang="en-US" dirty="0" smtClean="0">
                          <a:latin typeface="Arial Rounded MT Bold" pitchFamily="34" charset="0"/>
                        </a:rPr>
                        <a:t> method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Motility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Arial Rounded MT Bold" pitchFamily="34" charset="0"/>
                        </a:rPr>
                        <a:t>Swim slow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Swim fast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1800" kern="1200" dirty="0" err="1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Shettles</a:t>
                      </a:r>
                      <a:r>
                        <a:rPr kumimoji="0" lang="en-IN" sz="1800" kern="12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1960</a:t>
                      </a:r>
                      <a:endParaRPr lang="en-IN" dirty="0">
                        <a:solidFill>
                          <a:srgbClr val="FF0000"/>
                        </a:solidFill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Swim up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79763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Surface</a:t>
                      </a:r>
                      <a:r>
                        <a:rPr lang="en-US" baseline="0" dirty="0" smtClean="0">
                          <a:latin typeface="Arial Rounded MT Bold" pitchFamily="34" charset="0"/>
                        </a:rPr>
                        <a:t> charge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Migrate to cathode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 Rounded MT Bold" pitchFamily="34" charset="0"/>
                        </a:rPr>
                        <a:t>Migrate to anode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1800" kern="1200" dirty="0" err="1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Kiddy</a:t>
                      </a:r>
                      <a:r>
                        <a:rPr kumimoji="0" lang="en-IN" sz="1800" kern="12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IN" sz="1800" kern="1200" dirty="0" err="1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Hafs</a:t>
                      </a:r>
                      <a:r>
                        <a:rPr kumimoji="0" lang="en-IN" sz="1800" kern="12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, 1971</a:t>
                      </a:r>
                      <a:endParaRPr lang="en-IN" dirty="0">
                        <a:solidFill>
                          <a:srgbClr val="FF0000"/>
                        </a:solidFill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Free flow electrophoresis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79763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Sperm surface</a:t>
                      </a:r>
                    </a:p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determinants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No HY antigen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Yes antigen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1800" kern="1200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Hoppe and Koo, 1984</a:t>
                      </a:r>
                      <a:endParaRPr lang="en-IN" dirty="0">
                        <a:solidFill>
                          <a:srgbClr val="FF0000"/>
                        </a:solidFill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Immunological sexing</a:t>
                      </a:r>
                      <a:endParaRPr lang="en-IN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152400"/>
            <a:ext cx="90678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Determination and separation of  X &amp; Y chromosome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bearing spermatozoa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1) Physical  Methods  (on  the  basis  of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Mass  and Motility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Albumin gradient method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latin typeface="Arial Rounded MT Bold" pitchFamily="34" charset="0"/>
              </a:rPr>
              <a:t>Percoll</a:t>
            </a:r>
            <a:r>
              <a:rPr lang="en-US" sz="2400" dirty="0" smtClean="0">
                <a:latin typeface="Arial Rounded MT Bold" pitchFamily="34" charset="0"/>
              </a:rPr>
              <a:t> density gradient method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2) Predicting differences in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surface charge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Free-flow electrophoresis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Counter current galvanic separation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3) Predicting differences in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cell surface antigenic </a:t>
            </a:r>
            <a:r>
              <a:rPr lang="en-US" sz="2400" dirty="0" smtClean="0">
                <a:latin typeface="Arial Rounded MT Bold" pitchFamily="34" charset="0"/>
              </a:rPr>
              <a:t>determinants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latin typeface="Arial Rounded MT Bold" pitchFamily="34" charset="0"/>
              </a:rPr>
              <a:t>Histocompatibility</a:t>
            </a:r>
            <a:r>
              <a:rPr lang="en-US" sz="2400" dirty="0" smtClean="0">
                <a:latin typeface="Arial Rounded MT Bold" pitchFamily="34" charset="0"/>
              </a:rPr>
              <a:t>-Y  antigen  (H-Y)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Sex specific proteins (</a:t>
            </a:r>
            <a:r>
              <a:rPr lang="en-US" sz="2400" dirty="0" err="1" smtClean="0">
                <a:latin typeface="Arial Rounded MT Bold" pitchFamily="34" charset="0"/>
              </a:rPr>
              <a:t>SSps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4) Predicting the difference in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DNA content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Flow </a:t>
            </a:r>
            <a:r>
              <a:rPr lang="en-US" sz="2400" dirty="0" err="1" smtClean="0">
                <a:latin typeface="Arial Rounded MT Bold" pitchFamily="34" charset="0"/>
              </a:rPr>
              <a:t>cytometry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49465" y="264616"/>
            <a:ext cx="8742135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- Emerging methods for sperm selection: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Raman spectroscopy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</a:t>
            </a:r>
            <a:r>
              <a:rPr lang="en-US" sz="2400" dirty="0" err="1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Confocal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light absorption and scattering spectroscopy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                                                            (CLASS)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Sperm </a:t>
            </a:r>
            <a:r>
              <a:rPr lang="en-US" sz="2400" dirty="0" err="1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chemotaxis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Resende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2009)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IN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- S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perm separation techniques: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Zeta potential method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Magnetic-activated cell sorting (MACS)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Hyaluronic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acid sperm binding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Selection based on live sperm morphology</a:t>
            </a:r>
            <a:endParaRPr kumimoji="0" lang="en-US" sz="2400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850880"/>
            <a:ext cx="8458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Possible to predetermine the sex of offspring from a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number of species before fertilization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: with an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accuracy of 85–95%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et al., 1999; Johnson, 2000)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The first commercial production of sexed sperm was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by the company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Cogent in the United Kingdom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(Garner and 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Seidal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, 2008)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28600"/>
            <a:ext cx="83058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0000"/>
                </a:solidFill>
                <a:latin typeface="Algerian" pitchFamily="82" charset="0"/>
              </a:rPr>
              <a:t>albumin gradient method</a:t>
            </a:r>
          </a:p>
          <a:p>
            <a:endParaRPr lang="en-US" sz="2600" dirty="0" smtClean="0"/>
          </a:p>
          <a:p>
            <a:r>
              <a:rPr lang="en-US" sz="2400" dirty="0" smtClean="0">
                <a:latin typeface="Arial Rounded MT Bold" pitchFamily="34" charset="0"/>
              </a:rPr>
              <a:t>- Based on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sperm motility &amp; size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Ericsson and Coworkers in 1973 (Human sperms)</a:t>
            </a:r>
          </a:p>
          <a:p>
            <a:r>
              <a:rPr lang="en-US" sz="2400" dirty="0" smtClean="0"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latin typeface="Arial Rounded MT Bold" pitchFamily="34" charset="0"/>
              </a:rPr>
              <a:t>- 85% sperm having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Y- chromosome </a:t>
            </a:r>
            <a:r>
              <a:rPr lang="en-US" sz="2400" dirty="0" smtClean="0">
                <a:latin typeface="Arial Rounded MT Bold" pitchFamily="34" charset="0"/>
              </a:rPr>
              <a:t>at lowermost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portion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Ericsson and Ericsson, 1999)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Y-chromosome-bearing spermatozoa :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smaller</a:t>
            </a:r>
            <a:r>
              <a:rPr lang="en-IN" sz="2400" dirty="0" smtClean="0">
                <a:latin typeface="Arial Rounded MT Bold" pitchFamily="34" charset="0"/>
              </a:rPr>
              <a:t> in size and greater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downward swimming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velocity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(within vertical columns of high density human serum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albumin i.e. HSA )		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(Ericsson et al., 1973)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US" sz="2400" dirty="0" smtClean="0">
                <a:latin typeface="Arial Rounded MT Bold" pitchFamily="34" charset="0"/>
              </a:rPr>
              <a:t>More downward swimming velocity by Y-chromosome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(in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increased density &amp; viscous medium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  <a:endParaRPr lang="en-US" sz="2400" dirty="0">
              <a:latin typeface="Arial Rounded MT Bold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6200" y="762000"/>
            <a:ext cx="89916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889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304800"/>
            <a:ext cx="8763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Higher wt. of X-chromosome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: Too small to influence the gravitational effect for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downward  swimming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 effect </a:t>
            </a:r>
            <a:r>
              <a:rPr lang="en-IN" sz="2400" dirty="0" smtClean="0">
                <a:latin typeface="Arial Rounded MT Bold" pitchFamily="34" charset="0"/>
              </a:rPr>
              <a:t>of Y sperm enrichment by albumin separation </a:t>
            </a:r>
          </a:p>
          <a:p>
            <a:r>
              <a:rPr lang="en-IN" sz="2000" dirty="0" smtClean="0">
                <a:solidFill>
                  <a:schemeClr val="bg1"/>
                </a:solidFill>
                <a:latin typeface="Arial Rounded MT Bold" pitchFamily="34" charset="0"/>
              </a:rPr>
              <a:t>               			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Brandriff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1986)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Never</a:t>
            </a:r>
            <a:r>
              <a:rPr lang="en-US" sz="2400" dirty="0" smtClean="0">
                <a:latin typeface="Arial Rounded MT Bold" pitchFamily="34" charset="0"/>
              </a:rPr>
              <a:t> been shown to sex spermatozoa accurately from</a:t>
            </a:r>
          </a:p>
          <a:p>
            <a:r>
              <a:rPr lang="en-US" sz="2400" dirty="0" smtClean="0">
                <a:latin typeface="Arial Rounded MT Bold" pitchFamily="34" charset="0"/>
              </a:rPr>
              <a:t>   mammals other than humans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(White  et al., 1984)</a:t>
            </a:r>
          </a:p>
          <a:p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Interesting aspect of the use of this method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When women are treated with </a:t>
            </a:r>
            <a:r>
              <a:rPr lang="en-IN" sz="2400" dirty="0" err="1" smtClean="0">
                <a:latin typeface="Arial Rounded MT Bold" pitchFamily="34" charset="0"/>
              </a:rPr>
              <a:t>clomiphene</a:t>
            </a:r>
            <a:r>
              <a:rPr lang="en-IN" sz="2400" dirty="0" smtClean="0">
                <a:latin typeface="Arial Rounded MT Bold" pitchFamily="34" charset="0"/>
              </a:rPr>
              <a:t> citrate to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induce ovulation before insemination :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sex ratio is reversed </a:t>
            </a:r>
            <a:r>
              <a:rPr lang="en-IN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IN" sz="2000" dirty="0" smtClean="0">
                <a:latin typeface="Arial Rounded MT Bold" pitchFamily="34" charset="0"/>
              </a:rPr>
              <a:t>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(Ericsson and Ericsson, 1999)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6" name="Picture 2" descr="C:\Users\lenovo\Desktop\Perco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0575" y="609600"/>
            <a:ext cx="657225" cy="28956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353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latin typeface="Algerian" pitchFamily="82" charset="0"/>
              </a:rPr>
              <a:t>  </a:t>
            </a:r>
            <a:r>
              <a:rPr lang="en-US" sz="3000" b="1" dirty="0" err="1" smtClean="0">
                <a:solidFill>
                  <a:srgbClr val="FF0000"/>
                </a:solidFill>
                <a:latin typeface="Algerian" pitchFamily="82" charset="0"/>
              </a:rPr>
              <a:t>Percoll</a:t>
            </a:r>
            <a:r>
              <a:rPr lang="en-US" sz="3000" b="1" dirty="0" smtClean="0">
                <a:solidFill>
                  <a:srgbClr val="FF0000"/>
                </a:solidFill>
                <a:latin typeface="Algerian" pitchFamily="82" charset="0"/>
              </a:rPr>
              <a:t>  density  gradient  centrifugation</a:t>
            </a:r>
          </a:p>
          <a:p>
            <a:endParaRPr lang="en-US" sz="30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1066800"/>
            <a:ext cx="86868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/>
              <a:t> </a:t>
            </a:r>
            <a:r>
              <a:rPr lang="en-US" sz="2400" dirty="0" smtClean="0"/>
              <a:t>- </a:t>
            </a:r>
            <a:r>
              <a:rPr lang="en-US" sz="2400" dirty="0" smtClean="0">
                <a:latin typeface="Arial Rounded MT Bold" pitchFamily="34" charset="0"/>
              </a:rPr>
              <a:t>On the basis of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sedimentation density difference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(Y &lt; X)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: because of large size and more chromatin content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Percoll</a:t>
            </a:r>
            <a:r>
              <a:rPr lang="en-US" sz="2400" dirty="0" smtClean="0">
                <a:latin typeface="Arial Rounded MT Bold" pitchFamily="34" charset="0"/>
              </a:rPr>
              <a:t>  :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colloidal silica </a:t>
            </a:r>
            <a:r>
              <a:rPr lang="en-US" sz="2400" dirty="0" smtClean="0">
                <a:latin typeface="Arial Rounded MT Bold" pitchFamily="34" charset="0"/>
              </a:rPr>
              <a:t>particles (15-30 nm </a:t>
            </a:r>
            <a:r>
              <a:rPr lang="en-US" sz="2400" dirty="0" err="1" smtClean="0">
                <a:latin typeface="Arial Rounded MT Bold" pitchFamily="34" charset="0"/>
              </a:rPr>
              <a:t>dia</a:t>
            </a:r>
            <a:r>
              <a:rPr lang="en-US" sz="2400" dirty="0" smtClean="0">
                <a:latin typeface="Arial Rounded MT Bold" pitchFamily="34" charset="0"/>
              </a:rPr>
              <a:t>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23% w/w in water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polyvinylpyrrolidone</a:t>
            </a:r>
            <a:r>
              <a:rPr lang="en-US" sz="2400" dirty="0" smtClean="0">
                <a:latin typeface="Arial Rounded MT Bold" pitchFamily="34" charset="0"/>
              </a:rPr>
              <a:t> (PVP) coating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Pertoft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 </a:t>
            </a:r>
            <a:r>
              <a:rPr lang="en-US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al.,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1978)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400" i="1" dirty="0" smtClean="0">
                <a:latin typeface="Arial Rounded MT Bold" pitchFamily="34" charset="0"/>
              </a:rPr>
              <a:t>                   </a:t>
            </a:r>
            <a:r>
              <a:rPr lang="en-US" sz="2400" dirty="0" smtClean="0">
                <a:latin typeface="Arial Rounded MT Bold" pitchFamily="34" charset="0"/>
              </a:rPr>
              <a:t>Low viscosity (Easy equilibrium sedimentation)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Low </a:t>
            </a:r>
            <a:r>
              <a:rPr lang="en-US" sz="2400" dirty="0" err="1" smtClean="0">
                <a:latin typeface="Arial Rounded MT Bold" pitchFamily="34" charset="0"/>
              </a:rPr>
              <a:t>osmolarity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High levels of 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endotoxin</a:t>
            </a:r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Damaging effect of PVP on sperm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(</a:t>
            </a:r>
            <a:r>
              <a:rPr lang="en-IN" sz="2400" dirty="0" smtClean="0">
                <a:latin typeface="Arial Rounded MT Bold" pitchFamily="34" charset="0"/>
              </a:rPr>
              <a:t>withdrawn from the market in 1996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7" name="Picture 2" descr="C:\Users\lenovo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0400" y="4419600"/>
            <a:ext cx="2025112" cy="21336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93216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Centrifugation : minimize  the  effect  of  motility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maximize the difference in mass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X- sperm : in the densest layer of the gradient</a:t>
            </a:r>
          </a:p>
          <a:p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Separation of X-Chromosome sperms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86% to 94%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Difference between top and bottom layer for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Top        : Y chromosome sperms      :  1.6%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Bottom :  X- chromosome sperms    :  4.4%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(Van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Kooij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and van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Oost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1992)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609600"/>
            <a:ext cx="86106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Sucrose</a:t>
            </a:r>
            <a:r>
              <a:rPr lang="en-US" sz="2400" dirty="0" smtClean="0">
                <a:latin typeface="Arial Rounded MT Bold" pitchFamily="34" charset="0"/>
              </a:rPr>
              <a:t> density gradient centrifugation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(Rhode et al., 1975)</a:t>
            </a:r>
          </a:p>
          <a:p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Ficoll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sodium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metrizoate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density gradient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           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Shastry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1977)</a:t>
            </a:r>
          </a:p>
          <a:p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Nycodenz</a:t>
            </a:r>
            <a:r>
              <a:rPr lang="en-IN" sz="2400" dirty="0" smtClean="0">
                <a:latin typeface="Arial Rounded MT Bold" pitchFamily="34" charset="0"/>
              </a:rPr>
              <a:t> : </a:t>
            </a:r>
            <a:r>
              <a:rPr lang="en-IN" sz="2400" dirty="0" err="1" smtClean="0">
                <a:latin typeface="Arial Rounded MT Bold" pitchFamily="34" charset="0"/>
              </a:rPr>
              <a:t>iohexol</a:t>
            </a:r>
            <a:r>
              <a:rPr lang="en-IN" sz="2400" dirty="0" smtClean="0">
                <a:latin typeface="Arial Rounded MT Bold" pitchFamily="34" charset="0"/>
              </a:rPr>
              <a:t> (80% (w/v)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PureSperm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100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OptiPrep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: 60% </a:t>
            </a:r>
            <a:r>
              <a:rPr lang="en-IN" sz="2400" dirty="0" err="1" smtClean="0">
                <a:latin typeface="Arial Rounded MT Bold" pitchFamily="34" charset="0"/>
              </a:rPr>
              <a:t>iodixanol</a:t>
            </a:r>
            <a:r>
              <a:rPr lang="en-IN" sz="2400" dirty="0" smtClean="0">
                <a:latin typeface="Arial Rounded MT Bold" pitchFamily="34" charset="0"/>
              </a:rPr>
              <a:t> in water (density of 1.32 g/ml)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low viscosity and low </a:t>
            </a:r>
            <a:r>
              <a:rPr lang="en-IN" sz="2400" dirty="0" err="1" smtClean="0">
                <a:latin typeface="Arial Rounded MT Bold" pitchFamily="34" charset="0"/>
              </a:rPr>
              <a:t>osmolality</a:t>
            </a: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            sterile </a:t>
            </a:r>
            <a:r>
              <a:rPr lang="en-IN" sz="2400" dirty="0" err="1" smtClean="0">
                <a:latin typeface="Arial Rounded MT Bold" pitchFamily="34" charset="0"/>
              </a:rPr>
              <a:t>endotoxin</a:t>
            </a:r>
            <a:r>
              <a:rPr lang="en-IN" sz="2400" dirty="0" smtClean="0">
                <a:latin typeface="Arial Rounded MT Bold" pitchFamily="34" charset="0"/>
              </a:rPr>
              <a:t>, non-ionic, non-toxic to cells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metabolically inert           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Sakkas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2000)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232740" y="300335"/>
            <a:ext cx="8758859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Times New Roman" pitchFamily="18" charset="0"/>
              </a:rPr>
              <a:t>VOLUMETRIC  DIFFERENCES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000" b="1" dirty="0" smtClean="0">
              <a:latin typeface="Algerian" pitchFamily="82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X chromosome sperm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larger</a:t>
            </a:r>
            <a:r>
              <a:rPr lang="en-IN" sz="2400" dirty="0" smtClean="0">
                <a:latin typeface="Arial Rounded MT Bold" pitchFamily="34" charset="0"/>
              </a:rPr>
              <a:t> than Y chromosome sperm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interference microscopy </a:t>
            </a:r>
            <a:r>
              <a:rPr lang="en-IN" sz="2400" dirty="0" smtClean="0">
                <a:latin typeface="Arial Rounded MT Bold" pitchFamily="34" charset="0"/>
              </a:rPr>
              <a:t>and image analysis)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(Van Munster et al., 1999)</a:t>
            </a:r>
            <a:r>
              <a:rPr lang="en-IN" sz="2400" dirty="0" smtClean="0">
                <a:latin typeface="Arial Rounded MT Bold" pitchFamily="34" charset="0"/>
              </a:rPr>
              <a:t>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: Demonstrate  a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difference in sperm head volume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Using interference microscopy optics with a flow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</a:t>
            </a:r>
            <a:r>
              <a:rPr lang="en-IN" sz="2400" dirty="0" err="1" smtClean="0">
                <a:latin typeface="Arial Rounded MT Bold" pitchFamily="34" charset="0"/>
              </a:rPr>
              <a:t>cytometer</a:t>
            </a:r>
            <a:r>
              <a:rPr lang="en-IN" sz="2400" dirty="0" smtClean="0">
                <a:latin typeface="Arial Rounded MT Bold" pitchFamily="34" charset="0"/>
              </a:rPr>
              <a:t>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(van Munster, 2002)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IN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Highly attractive alternative method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 use of DNA-specific dyes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Success rate : &lt;80% 			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(Van Munster, 2002)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8600"/>
            <a:ext cx="87630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Algerian" pitchFamily="82" charset="0"/>
              </a:rPr>
              <a:t>Centrifugal  </a:t>
            </a:r>
            <a:r>
              <a:rPr lang="en-IN" sz="3000" b="1" dirty="0" err="1" smtClean="0">
                <a:solidFill>
                  <a:srgbClr val="FF0000"/>
                </a:solidFill>
                <a:latin typeface="Algerian" pitchFamily="82" charset="0"/>
              </a:rPr>
              <a:t>Countercurrent</a:t>
            </a:r>
            <a:r>
              <a:rPr lang="en-IN" sz="3000" b="1" dirty="0" smtClean="0">
                <a:solidFill>
                  <a:srgbClr val="FF0000"/>
                </a:solidFill>
                <a:latin typeface="Algerian" pitchFamily="82" charset="0"/>
              </a:rPr>
              <a:t>  Distribution (CCCD)</a:t>
            </a:r>
          </a:p>
          <a:p>
            <a:pPr algn="ctr"/>
            <a:endParaRPr lang="en-US" sz="3000" b="1" dirty="0" smtClean="0">
              <a:latin typeface="Arial Rounded MT Bold" pitchFamily="34" charset="0"/>
            </a:endParaRP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- Difference in density </a:t>
            </a:r>
            <a:r>
              <a:rPr lang="en-IN" sz="2400" dirty="0" smtClean="0">
                <a:latin typeface="Arial Rounded MT Bold" pitchFamily="34" charset="0"/>
              </a:rPr>
              <a:t>between X and Y -bearing bovine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spermatozoa : 0.0007 g/cm3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(not suitable to be exploited as a characteristic to sex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sperm)           	 	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Meistrich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1982)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 A first attempt CCD to fractionate X and Y sperm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populations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: using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 thin layer approach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(Cartwright et al., 1993)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Enrichments of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80% in Y chromosome </a:t>
            </a:r>
            <a:r>
              <a:rPr lang="en-IN" sz="2400" dirty="0" smtClean="0">
                <a:latin typeface="Arial Rounded MT Bold" pitchFamily="34" charset="0"/>
              </a:rPr>
              <a:t>were reported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But</a:t>
            </a:r>
            <a:r>
              <a:rPr lang="en-IN" sz="2400" dirty="0" smtClean="0">
                <a:latin typeface="Arial Rounded MT Bold" pitchFamily="34" charset="0"/>
              </a:rPr>
              <a:t> … long time for CCD : nonviable sample</a:t>
            </a:r>
          </a:p>
          <a:p>
            <a:pPr>
              <a:buFontTx/>
              <a:buChar char="-"/>
            </a:pPr>
            <a:endParaRPr lang="en-IN" sz="2400" dirty="0">
              <a:latin typeface="Algerian" pitchFamily="8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1370012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710148"/>
            <a:ext cx="861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- Loss of viability </a:t>
            </a:r>
            <a:r>
              <a:rPr lang="en-IN" sz="2400" dirty="0" smtClean="0">
                <a:latin typeface="Arial Rounded MT Bold" pitchFamily="34" charset="0"/>
              </a:rPr>
              <a:t>(dilution and washing) during the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separation : Major technical problem for sperm cells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(Harrison et al, 1982)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- For phase separation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Long period :  at unit gravity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More cell death during the separation</a:t>
            </a: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Albertsson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1986)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Shorter period :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centrifugation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Speeds up the phase separation)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Akerlund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1984)</a:t>
            </a:r>
            <a:endParaRPr lang="en-IN" sz="2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449044"/>
            <a:ext cx="8915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Sex ram spermatozoa by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CCCD </a:t>
            </a:r>
            <a:r>
              <a:rPr lang="en-IN" sz="2400" dirty="0" smtClean="0">
                <a:latin typeface="Arial Rounded MT Bold" pitchFamily="34" charset="0"/>
              </a:rPr>
              <a:t>: an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aqueous two-phase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</a:t>
            </a:r>
            <a:r>
              <a:rPr lang="en-IN" sz="2400" dirty="0" smtClean="0">
                <a:latin typeface="Arial Rounded MT Bold" pitchFamily="34" charset="0"/>
              </a:rPr>
              <a:t>system 				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Ollero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al.,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2000)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Based on the different affinities of cell surfaces for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</a:t>
            </a:r>
            <a:r>
              <a:rPr lang="en-IN" sz="2400" dirty="0" err="1" smtClean="0">
                <a:latin typeface="Arial Rounded MT Bold" pitchFamily="34" charset="0"/>
              </a:rPr>
              <a:t>inmiscible</a:t>
            </a:r>
            <a:r>
              <a:rPr lang="en-IN" sz="2400" dirty="0" smtClean="0">
                <a:latin typeface="Arial Rounded MT Bold" pitchFamily="34" charset="0"/>
              </a:rPr>
              <a:t> aqueous solutions of polymers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: </a:t>
            </a:r>
            <a:r>
              <a:rPr lang="en-IN" sz="2400" dirty="0" err="1" smtClean="0">
                <a:latin typeface="Arial Rounded MT Bold" pitchFamily="34" charset="0"/>
              </a:rPr>
              <a:t>Dextran</a:t>
            </a:r>
            <a:r>
              <a:rPr lang="en-IN" sz="2400" dirty="0" smtClean="0">
                <a:latin typeface="Arial Rounded MT Bold" pitchFamily="34" charset="0"/>
              </a:rPr>
              <a:t>                       –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Stationary Lower phase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: Polyethylene glycol –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Mobile Upper phase</a:t>
            </a:r>
            <a:r>
              <a:rPr lang="en-IN" sz="2400" dirty="0" smtClean="0">
                <a:latin typeface="Arial Rounded MT Bold" pitchFamily="34" charset="0"/>
              </a:rPr>
              <a:t>; more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hydrophobic </a:t>
            </a:r>
          </a:p>
          <a:p>
            <a:r>
              <a:rPr lang="en-IN" sz="2000" dirty="0" smtClean="0">
                <a:solidFill>
                  <a:schemeClr val="bg1"/>
                </a:solidFill>
                <a:latin typeface="Arial Rounded MT Bold" pitchFamily="34" charset="0"/>
              </a:rPr>
              <a:t>                            		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(Fisher and Sutherland, 1989)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b="1" dirty="0" smtClean="0">
                <a:latin typeface="Arial Rounded MT Bold" pitchFamily="34" charset="0"/>
              </a:rPr>
              <a:t> Centrifugal </a:t>
            </a:r>
            <a:r>
              <a:rPr lang="en-IN" sz="2400" b="1" dirty="0" err="1" smtClean="0">
                <a:latin typeface="Arial Rounded MT Bold" pitchFamily="34" charset="0"/>
              </a:rPr>
              <a:t>Countercurrent</a:t>
            </a:r>
            <a:r>
              <a:rPr lang="en-IN" sz="2400" b="1" dirty="0" smtClean="0">
                <a:latin typeface="Arial Rounded MT Bold" pitchFamily="34" charset="0"/>
              </a:rPr>
              <a:t> Distribution </a:t>
            </a:r>
            <a:r>
              <a:rPr lang="en-IN" sz="2400" dirty="0" smtClean="0">
                <a:latin typeface="Arial Rounded MT Bold" pitchFamily="34" charset="0"/>
              </a:rPr>
              <a:t>(In Ram)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Completed in 1 hr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Centrifugation : speed the partitioning process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(59 partitions was done in about 1 hr)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Ollero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2000)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3810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Sperms are added to the system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: Partition between the interface and the PEG-rich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upper phase (because of different surface properties)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Dead sperms </a:t>
            </a:r>
            <a:r>
              <a:rPr lang="en-IN" sz="2400" dirty="0" smtClean="0">
                <a:latin typeface="Arial Rounded MT Bold" pitchFamily="34" charset="0"/>
              </a:rPr>
              <a:t>- affinity for the </a:t>
            </a:r>
            <a:r>
              <a:rPr lang="en-IN" sz="2400" dirty="0" err="1" smtClean="0">
                <a:latin typeface="Arial Rounded MT Bold" pitchFamily="34" charset="0"/>
              </a:rPr>
              <a:t>dextran</a:t>
            </a:r>
            <a:r>
              <a:rPr lang="en-IN" sz="2400" dirty="0" smtClean="0">
                <a:latin typeface="Arial Rounded MT Bold" pitchFamily="34" charset="0"/>
              </a:rPr>
              <a:t>-rich phase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: Reveals spermatozoa heterogeneity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Ollero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1997)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Fractions of up to 75-80% Y-chromosome-bearing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spermatozoa (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reasonable viability</a:t>
            </a:r>
            <a:r>
              <a:rPr lang="en-IN" sz="2400" dirty="0" smtClean="0">
                <a:latin typeface="Arial Rounded MT Bold" pitchFamily="34" charset="0"/>
              </a:rPr>
              <a:t>)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Ollero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al.,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2000)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May not be as successful for species with less difference in DNA content between X- and Y-chromosome bearing spermatozoa than in ram (4.2%)                                             						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(Johnson, 1995)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28600"/>
            <a:ext cx="8779583" cy="65556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Algerian" pitchFamily="82" charset="0"/>
              </a:rPr>
              <a:t>cell  surface  antigenic  determinants</a:t>
            </a:r>
          </a:p>
          <a:p>
            <a:endParaRPr lang="en-US" sz="3200" dirty="0" smtClean="0">
              <a:latin typeface="Algerian" pitchFamily="82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X and Y sperms :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different surface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charatcteristics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(at </a:t>
            </a:r>
            <a:r>
              <a:rPr lang="en-US" sz="2400" dirty="0" err="1" smtClean="0">
                <a:latin typeface="Arial Rounded MT Bold" pitchFamily="34" charset="0"/>
              </a:rPr>
              <a:t>spermiation</a:t>
            </a:r>
            <a:r>
              <a:rPr lang="en-US" sz="2400" dirty="0" smtClean="0">
                <a:latin typeface="Arial Rounded MT Bold" pitchFamily="34" charset="0"/>
              </a:rPr>
              <a:t> from germinal epithelium)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Histocompatibility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-Y</a:t>
            </a:r>
            <a:r>
              <a:rPr lang="en-US" sz="2400" dirty="0" smtClean="0">
                <a:latin typeface="Arial Rounded MT Bold" pitchFamily="34" charset="0"/>
              </a:rPr>
              <a:t>  antigen  (H-Y)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Molecule  On both X- and Y- spermatozoa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possibly derived from </a:t>
            </a:r>
            <a:r>
              <a:rPr lang="en-US" sz="2400" dirty="0" err="1" smtClean="0">
                <a:latin typeface="Arial Rounded MT Bold" pitchFamily="34" charset="0"/>
              </a:rPr>
              <a:t>Sertoli</a:t>
            </a:r>
            <a:r>
              <a:rPr lang="en-US" sz="2400" dirty="0" smtClean="0">
                <a:latin typeface="Arial Rounded MT Bold" pitchFamily="34" charset="0"/>
              </a:rPr>
              <a:t> cells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(Hoppe and Koo, 1984)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Viable immunological sperm sexing procedure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: Isolation of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sex-specific proteins (SSPs)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Blecher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1999)</a:t>
            </a:r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6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304800"/>
            <a:ext cx="85344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Different  SCSPs  on  the  surfaces  of  X  and  Y  sperm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: Post-meiotic transcription  and/or  translation  of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SSPs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: Don’t  cross  inter-</a:t>
            </a:r>
            <a:r>
              <a:rPr lang="en-US" sz="2400" dirty="0" err="1" smtClean="0">
                <a:latin typeface="Arial Rounded MT Bold" pitchFamily="34" charset="0"/>
              </a:rPr>
              <a:t>spermatid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err="1" smtClean="0">
                <a:latin typeface="Arial Rounded MT Bold" pitchFamily="34" charset="0"/>
              </a:rPr>
              <a:t>cytoplasmic</a:t>
            </a:r>
            <a:r>
              <a:rPr lang="en-US" sz="2400" dirty="0" smtClean="0">
                <a:latin typeface="Arial Rounded MT Bold" pitchFamily="34" charset="0"/>
              </a:rPr>
              <a:t>  bridges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Hendriksen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 et al., 1995)</a:t>
            </a: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SSPs  are likely to be more conserved than non – SSPs.</a:t>
            </a: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52400"/>
            <a:ext cx="8610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Removal of Non-SSPs immunologically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Purification of SSPs  by column  chromatography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identification of purified SSPs by raising  </a:t>
            </a:r>
            <a:r>
              <a:rPr lang="en-US" sz="2400" dirty="0" err="1" smtClean="0">
                <a:latin typeface="Arial Rounded MT Bold" pitchFamily="34" charset="0"/>
              </a:rPr>
              <a:t>SSAbs</a:t>
            </a:r>
            <a:r>
              <a:rPr lang="en-US" sz="2400" dirty="0" smtClean="0">
                <a:latin typeface="Arial Rounded MT Bold" pitchFamily="34" charset="0"/>
              </a:rPr>
              <a:t>  using  </a:t>
            </a:r>
            <a:r>
              <a:rPr lang="en-US" sz="2400" dirty="0" err="1" smtClean="0">
                <a:latin typeface="Arial Rounded MT Bold" pitchFamily="34" charset="0"/>
              </a:rPr>
              <a:t>afinity</a:t>
            </a:r>
            <a:r>
              <a:rPr lang="en-US" sz="2400" dirty="0" smtClean="0">
                <a:latin typeface="Arial Rounded MT Bold" pitchFamily="34" charset="0"/>
              </a:rPr>
              <a:t> chromatography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agglutination of approximately half of the bovine spermatozoa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  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unagglutinated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free swimming</a:t>
            </a:r>
            <a:r>
              <a:rPr lang="en-US" sz="2400" dirty="0" smtClean="0">
                <a:latin typeface="Arial Rounded MT Bold" pitchFamily="34" charset="0"/>
              </a:rPr>
              <a:t> spermatozoa (Y-chromosome) were separated by </a:t>
            </a:r>
            <a:r>
              <a:rPr lang="en-IN" sz="2400" dirty="0" smtClean="0">
                <a:latin typeface="Arial Rounded MT Bold" pitchFamily="34" charset="0"/>
              </a:rPr>
              <a:t>glass wool filtration </a:t>
            </a:r>
          </a:p>
          <a:p>
            <a:pPr algn="ctr"/>
            <a:endParaRPr lang="en-IN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Produced &gt; 90%  male embryos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191794" y="913606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191794" y="2056606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191794" y="3504406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191794" y="4952206"/>
            <a:ext cx="76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419600" y="6248400"/>
            <a:ext cx="304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01093" y="751344"/>
            <a:ext cx="869050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….. In Rabbit …. Use of anti-X &amp; Anti-Y sera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Blecher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et al.,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1999)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 Rounded MT Bold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Constraint is that the method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: successful isolation of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Y-bearing spermatozoa only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Attempts to isolate X bearing spermatozoa by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agglutinating Y bearing spermatozoa was not successful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(No agglutination of Y-spermatozoa) 							     	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Blecher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et al.,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1999)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04800"/>
            <a:ext cx="8763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Free-</a:t>
            </a:r>
            <a:r>
              <a:rPr lang="en-US" sz="3200" b="1" dirty="0" err="1" smtClean="0">
                <a:solidFill>
                  <a:srgbClr val="FF0000"/>
                </a:solidFill>
                <a:latin typeface="Algerian" pitchFamily="82" charset="0"/>
              </a:rPr>
              <a:t>ﬂow</a:t>
            </a:r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  electrophoresis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Based on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difference of net electric charge </a:t>
            </a:r>
            <a:r>
              <a:rPr lang="en-US" sz="2400" dirty="0" smtClean="0">
                <a:latin typeface="Arial Rounded MT Bold" pitchFamily="34" charset="0"/>
              </a:rPr>
              <a:t>on surface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…. X-  and  Y-bearing  spermatozoa are separated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: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Net electrical charges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</a:t>
            </a:r>
            <a:r>
              <a:rPr lang="en-US" sz="2400" dirty="0" smtClean="0">
                <a:latin typeface="Arial Rounded MT Bold" pitchFamily="34" charset="0"/>
              </a:rPr>
              <a:t>: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Difference in  motility</a:t>
            </a: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Net negative  charge on the cell surface of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X chromosome bearing spermatozoa is higher :  </a:t>
            </a: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neuraminic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acid  </a:t>
            </a:r>
            <a:r>
              <a:rPr lang="en-US" sz="2400" dirty="0" smtClean="0">
                <a:latin typeface="Arial Rounded MT Bold" pitchFamily="34" charset="0"/>
              </a:rPr>
              <a:t>containing </a:t>
            </a:r>
            <a:r>
              <a:rPr lang="en-US" sz="2400" dirty="0" err="1" smtClean="0">
                <a:latin typeface="Arial Rounded MT Bold" pitchFamily="34" charset="0"/>
              </a:rPr>
              <a:t>glycoproteins</a:t>
            </a:r>
            <a:r>
              <a:rPr lang="en-US" sz="2400" dirty="0" smtClean="0">
                <a:latin typeface="Arial Rounded MT Bold" pitchFamily="34" charset="0"/>
              </a:rPr>
              <a:t>          			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Okuno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&amp; 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Mohri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, 1991)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 Rounded MT Bold" pitchFamily="34" charset="0"/>
              </a:rPr>
              <a:t>  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Electronegativity</a:t>
            </a:r>
            <a:r>
              <a:rPr lang="en-IN" sz="2400" dirty="0" smtClean="0">
                <a:latin typeface="Arial Rounded MT Bold" pitchFamily="34" charset="0"/>
              </a:rPr>
              <a:t> on the sperm surface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: Associated with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CD52 expression </a:t>
            </a:r>
            <a:r>
              <a:rPr lang="en-IN" sz="2400" dirty="0" smtClean="0">
                <a:latin typeface="Arial Rounded MT Bold" pitchFamily="34" charset="0"/>
              </a:rPr>
              <a:t>on sperm surface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Schroter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1999)    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: Other </a:t>
            </a:r>
            <a:r>
              <a:rPr lang="en-IN" sz="2400" dirty="0" err="1" smtClean="0">
                <a:latin typeface="Arial Rounded MT Bold" pitchFamily="34" charset="0"/>
              </a:rPr>
              <a:t>glycoproteins</a:t>
            </a:r>
            <a:r>
              <a:rPr lang="en-IN" sz="2400" dirty="0" smtClean="0">
                <a:latin typeface="Arial Rounded MT Bold" pitchFamily="34" charset="0"/>
              </a:rPr>
              <a:t>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(Ainsworth et al., 2011)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561975"/>
            <a:ext cx="88392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Uses an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electric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ﬁeld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….. (</a:t>
            </a:r>
            <a:r>
              <a:rPr lang="en-IN" sz="2400" dirty="0" smtClean="0">
                <a:latin typeface="Arial Rounded MT Bold" pitchFamily="34" charset="0"/>
              </a:rPr>
              <a:t>current of 75 </a:t>
            </a:r>
            <a:r>
              <a:rPr lang="en-IN" sz="2400" dirty="0" err="1" smtClean="0">
                <a:latin typeface="Arial Rounded MT Bold" pitchFamily="34" charset="0"/>
              </a:rPr>
              <a:t>mA</a:t>
            </a:r>
            <a:r>
              <a:rPr lang="en-IN" sz="2400" dirty="0" smtClean="0">
                <a:latin typeface="Arial Rounded MT Bold" pitchFamily="34" charset="0"/>
              </a:rPr>
              <a:t> and voltage (18-21 V)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      : Separation of spermatozoa into the two major classes                                                        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(Kaneko et al., 1984)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X-bearing sperms  :  towards anode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X-chromosome</a:t>
            </a:r>
            <a:r>
              <a:rPr lang="en-US" sz="2400" dirty="0" smtClean="0">
                <a:latin typeface="Arial Rounded MT Bold" pitchFamily="34" charset="0"/>
              </a:rPr>
              <a:t>-bearing fraction : relatively pure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                 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(Kaneko et al., 1984)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Difference in surface net electrical charges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???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both  populations  are  in  close contact  with  each  other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and  bathed  in  the  same seminal fluid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04800"/>
            <a:ext cx="88392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0000"/>
                </a:solidFill>
                <a:latin typeface="Algerian" pitchFamily="82" charset="0"/>
              </a:rPr>
              <a:t>Flow  </a:t>
            </a:r>
            <a:r>
              <a:rPr lang="en-US" sz="3000" b="1" dirty="0" err="1" smtClean="0">
                <a:solidFill>
                  <a:srgbClr val="FF0000"/>
                </a:solidFill>
                <a:latin typeface="Algerian" pitchFamily="82" charset="0"/>
              </a:rPr>
              <a:t>cytometry</a:t>
            </a:r>
            <a:r>
              <a:rPr lang="en-US" sz="3000" b="1" dirty="0" smtClean="0">
                <a:solidFill>
                  <a:srgbClr val="FF0000"/>
                </a:solidFill>
                <a:latin typeface="Algerian" pitchFamily="82" charset="0"/>
              </a:rPr>
              <a:t>  cell  sorting</a:t>
            </a:r>
          </a:p>
          <a:p>
            <a:pPr algn="ctr"/>
            <a:endParaRPr lang="en-US" sz="3200" dirty="0" smtClean="0">
              <a:latin typeface="Algerian" pitchFamily="82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Based on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difference in DNA content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(Garner et al., 1983)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Difference in DNA  :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3.8%</a:t>
            </a:r>
            <a:r>
              <a:rPr lang="en-US" sz="2400" dirty="0" smtClean="0">
                <a:latin typeface="Arial Rounded MT Bold" pitchFamily="34" charset="0"/>
              </a:rPr>
              <a:t>  (3–4.5%)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et al., 1987; Johnson, 2000)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first reported analysis of sperm on a flow </a:t>
            </a:r>
            <a:r>
              <a:rPr lang="en-US" sz="2400" dirty="0" err="1" smtClean="0">
                <a:latin typeface="Arial Rounded MT Bold" pitchFamily="34" charset="0"/>
              </a:rPr>
              <a:t>cytometer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(Gledhill et al., 1976;  Van 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Dilla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1977)</a:t>
            </a:r>
          </a:p>
          <a:p>
            <a:endParaRPr lang="en-US" sz="2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The first fluorescence-based flow </a:t>
            </a:r>
            <a:r>
              <a:rPr lang="en-IN" sz="2400" dirty="0" err="1" smtClean="0">
                <a:latin typeface="Arial Rounded MT Bold" pitchFamily="34" charset="0"/>
              </a:rPr>
              <a:t>cytometry</a:t>
            </a:r>
            <a:r>
              <a:rPr lang="en-IN" sz="2400" dirty="0" smtClean="0">
                <a:latin typeface="Arial Rounded MT Bold" pitchFamily="34" charset="0"/>
              </a:rPr>
              <a:t> device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(ICP 11) : Wolfgang </a:t>
            </a:r>
            <a:r>
              <a:rPr lang="en-IN" sz="2400" dirty="0" err="1" smtClean="0">
                <a:latin typeface="Arial Rounded MT Bold" pitchFamily="34" charset="0"/>
              </a:rPr>
              <a:t>Göhde</a:t>
            </a:r>
            <a:r>
              <a:rPr lang="en-IN" sz="2400" dirty="0" smtClean="0">
                <a:latin typeface="Arial Rounded MT Bold" pitchFamily="34" charset="0"/>
              </a:rPr>
              <a:t> in 1968 from the 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University of 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Münster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First commercialized in 1968/69 by German developer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and manufacturer </a:t>
            </a:r>
            <a:r>
              <a:rPr lang="en-IN" sz="2400" dirty="0" err="1" smtClean="0">
                <a:latin typeface="Arial Rounded MT Bold" pitchFamily="34" charset="0"/>
              </a:rPr>
              <a:t>Partec</a:t>
            </a:r>
            <a:r>
              <a:rPr lang="en-IN" sz="2400" dirty="0" smtClean="0">
                <a:latin typeface="Arial Rounded MT Bold" pitchFamily="34" charset="0"/>
              </a:rPr>
              <a:t> through </a:t>
            </a:r>
            <a:r>
              <a:rPr lang="en-IN" sz="2400" dirty="0" err="1" smtClean="0">
                <a:latin typeface="Arial Rounded MT Bold" pitchFamily="34" charset="0"/>
              </a:rPr>
              <a:t>Phywe</a:t>
            </a:r>
            <a:r>
              <a:rPr lang="en-IN" sz="2400" dirty="0" smtClean="0">
                <a:latin typeface="Arial Rounded MT Bold" pitchFamily="34" charset="0"/>
              </a:rPr>
              <a:t> AG in 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Göttingen</a:t>
            </a:r>
            <a:endParaRPr lang="en-US" sz="2400" dirty="0">
              <a:solidFill>
                <a:srgbClr val="6600CC"/>
              </a:solidFill>
              <a:latin typeface="Arial Rounded MT Bold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458212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Flow </a:t>
            </a:r>
            <a:r>
              <a:rPr lang="en-IN" sz="2400" dirty="0" err="1" smtClean="0">
                <a:latin typeface="Arial Rounded MT Bold" pitchFamily="34" charset="0"/>
              </a:rPr>
              <a:t>cytometric</a:t>
            </a:r>
            <a:r>
              <a:rPr lang="en-IN" sz="2400" dirty="0" smtClean="0">
                <a:latin typeface="Arial Rounded MT Bold" pitchFamily="34" charset="0"/>
              </a:rPr>
              <a:t> sex-sorting of sperm  is patented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(Johnson, 1991)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- Sub-licensed for non-human mammals to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XY Inc.</a:t>
            </a:r>
            <a:r>
              <a:rPr lang="en-IN" sz="2400" dirty="0" smtClean="0">
                <a:latin typeface="Arial Rounded MT Bold" pitchFamily="34" charset="0"/>
              </a:rPr>
              <a:t>,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through Colorado State University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First demonstrated convincingly by </a:t>
            </a:r>
            <a:r>
              <a:rPr lang="en-IN" sz="2200" dirty="0" smtClean="0">
                <a:solidFill>
                  <a:srgbClr val="FF0000"/>
                </a:solidFill>
                <a:latin typeface="Arial Rounded MT Bold" pitchFamily="34" charset="0"/>
              </a:rPr>
              <a:t>Johnson et al. (1989) 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   resulted from integration of advances in many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fields including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chromosomal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karyotyping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, AI,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invitro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fertility,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DNAspecific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staining, flow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cytometry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, computer science </a:t>
            </a:r>
            <a:r>
              <a:rPr lang="en-IN" sz="2400" dirty="0" smtClean="0">
                <a:latin typeface="Arial Rounded MT Bold" pitchFamily="34" charset="0"/>
              </a:rPr>
              <a:t>and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high speed cell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sorting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16089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Advances from these different disciplines were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integrated by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A body of innovative scientists from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Lawrence Livermore National Laboratory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The United States Department of Agriculture Beltsville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Agricultural Research </a:t>
            </a:r>
            <a:r>
              <a:rPr lang="en-IN" sz="2400" dirty="0" err="1" smtClean="0">
                <a:latin typeface="Arial Rounded MT Bold" pitchFamily="34" charset="0"/>
              </a:rPr>
              <a:t>Center</a:t>
            </a:r>
            <a:r>
              <a:rPr lang="en-IN" sz="2400" dirty="0" smtClean="0">
                <a:latin typeface="Arial Rounded MT Bold" pitchFamily="34" charset="0"/>
              </a:rPr>
              <a:t>, Cambridge University,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Colorado State University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Atlantic Breeders Cooperative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XY, Inc.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and Seidel, 1999; Garner, 2001)</a:t>
            </a:r>
            <a:endParaRPr lang="en-IN" sz="2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52400"/>
          <a:ext cx="8686801" cy="6634905"/>
        </p:xfrm>
        <a:graphic>
          <a:graphicData uri="http://schemas.openxmlformats.org/drawingml/2006/table">
            <a:tbl>
              <a:tblPr/>
              <a:tblGrid>
                <a:gridCol w="2978332"/>
                <a:gridCol w="2978332"/>
                <a:gridCol w="2730137"/>
              </a:tblGrid>
              <a:tr h="918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Species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Percentage of DNA </a:t>
                      </a: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(X &gt; Y)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References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Cattle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3.8%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Garner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, 2001; </a:t>
                      </a: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2006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Buffalo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3.6%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Lu 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et al., 2006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Sheep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4.2%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</a:t>
                      </a: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Goat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4.4%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Parilla et al., 2004</a:t>
                      </a:r>
                      <a:endParaRPr lang="en-IN" sz="1800" b="1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Horse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3.7%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Swine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3.6%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Human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2.8</a:t>
                      </a: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%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</a:t>
                      </a: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Rabbit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3.0%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Camel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3.3%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Bison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3.6%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Yak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3.6%</a:t>
                      </a:r>
                      <a:endParaRPr lang="en-IN" sz="2000" b="1">
                        <a:solidFill>
                          <a:schemeClr val="tx1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Segoe UI" pitchFamily="34" charset="0"/>
                          <a:cs typeface="Segoe UI" pitchFamily="34" charset="0"/>
                        </a:rPr>
                        <a:t>Johnson, 2000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6261" marR="66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533400"/>
          <a:ext cx="8763000" cy="5410199"/>
        </p:xfrm>
        <a:graphic>
          <a:graphicData uri="http://schemas.openxmlformats.org/drawingml/2006/table">
            <a:tbl>
              <a:tblPr/>
              <a:tblGrid>
                <a:gridCol w="2921000"/>
                <a:gridCol w="2921000"/>
                <a:gridCol w="2921000"/>
              </a:tblGrid>
              <a:tr h="1172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Breeds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Percentage of DNA (X &gt; Y)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References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HF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3.98%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Garner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, 2001;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Jersey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4.24%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Garner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, 2001;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Angus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4.05%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Garner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, 2001;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Hereford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4.03%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Garner</a:t>
                      </a: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, 2001;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Brahman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3.73%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Arial Rounded MT Bold" pitchFamily="34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Garner, 2001; 2006</a:t>
                      </a:r>
                      <a:endParaRPr lang="en-IN" sz="2000" b="1" dirty="0">
                        <a:solidFill>
                          <a:srgbClr val="FF0000"/>
                        </a:solidFill>
                        <a:latin typeface="Arial Rounded MT Bold" pitchFamily="34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Murrah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3.59%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Lu et al.,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3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Nili Ravi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tx1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3.55%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FF0000"/>
                          </a:solidFill>
                          <a:latin typeface="Arial Rounded MT Bold" pitchFamily="34" charset="0"/>
                          <a:ea typeface="Times New Roman"/>
                          <a:cs typeface="Mangal"/>
                        </a:rPr>
                        <a:t>Lu et al., 2006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3962400"/>
            <a:ext cx="8991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      </a:t>
            </a:r>
            <a:r>
              <a:rPr lang="en-IN" sz="2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en-IN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IN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asiest sperm to separate in flow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cytometer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/ cell sorter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for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bull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: 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esulting in the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highest sorting index of 131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			                     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(Garner, 2006)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r="885" b="7500"/>
          <a:stretch>
            <a:fillRect/>
          </a:stretch>
        </p:blipFill>
        <p:spPr bwMode="auto">
          <a:xfrm>
            <a:off x="228600" y="2286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39889"/>
            <a:ext cx="838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Hoest-3342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Bisbenzimidazole</a:t>
            </a:r>
            <a:r>
              <a:rPr lang="en-IN" sz="2400" dirty="0" smtClean="0">
                <a:latin typeface="Arial Rounded MT Bold" pitchFamily="34" charset="0"/>
              </a:rPr>
              <a:t> Hoechst 33342 (29-(4-ethoxyphenyl)-5- (4-methyl-1-piperazinyl)-29,59-bi-1H-benzimidazole 3 </a:t>
            </a:r>
            <a:r>
              <a:rPr lang="en-IN" sz="2400" dirty="0" err="1" smtClean="0">
                <a:latin typeface="Arial Rounded MT Bold" pitchFamily="34" charset="0"/>
              </a:rPr>
              <a:t>HCl</a:t>
            </a:r>
            <a:r>
              <a:rPr lang="en-IN" sz="2400" dirty="0" smtClean="0">
                <a:latin typeface="Arial Rounded MT Bold" pitchFamily="34" charset="0"/>
              </a:rPr>
              <a:t>)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for staining intact spermatozoa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(fluorescence quantification of the DNA content)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et al., 1987)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Hoechst 33342 (H33342)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- Yellow solid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- Formula weight of 561.9 (C27H28N6O?3HCl)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- Moderately water-soluble and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relatively non-toxic</a:t>
            </a:r>
          </a:p>
          <a:p>
            <a:endParaRPr lang="en-IN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</a:t>
            </a:r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Live cell stain : Permeates</a:t>
            </a:r>
            <a:r>
              <a:rPr lang="en-IN" sz="2400" dirty="0" smtClean="0">
                <a:latin typeface="Arial Rounded MT Bold" pitchFamily="34" charset="0"/>
              </a:rPr>
              <a:t> the cell membrane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6868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Useful in assessing precise amounts of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DNA</a:t>
            </a:r>
            <a:r>
              <a:rPr lang="en-IN" sz="2400" dirty="0" smtClean="0">
                <a:latin typeface="Arial Rounded MT Bold" pitchFamily="34" charset="0"/>
              </a:rPr>
              <a:t> in cells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Binds selectively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to A–T base pairs </a:t>
            </a:r>
            <a:r>
              <a:rPr lang="en-IN" sz="2400" dirty="0" smtClean="0">
                <a:latin typeface="Arial Rounded MT Bold" pitchFamily="34" charset="0"/>
              </a:rPr>
              <a:t>along the minor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groove of </a:t>
            </a:r>
            <a:r>
              <a:rPr lang="en-IN" sz="2400" dirty="0" err="1" smtClean="0">
                <a:latin typeface="Arial Rounded MT Bold" pitchFamily="34" charset="0"/>
              </a:rPr>
              <a:t>dsDNA</a:t>
            </a:r>
            <a:endParaRPr lang="en-IN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Most DNA stains intercalate between the base pairs of </a:t>
            </a:r>
          </a:p>
          <a:p>
            <a:r>
              <a:rPr lang="en-IN" sz="2400" dirty="0" smtClean="0">
                <a:latin typeface="Arial Rounded MT Bold" pitchFamily="34" charset="0"/>
              </a:rPr>
              <a:t>  the DNA : </a:t>
            </a:r>
            <a:r>
              <a:rPr lang="en-IN" sz="2400" dirty="0" err="1" smtClean="0">
                <a:latin typeface="Arial Rounded MT Bold" pitchFamily="34" charset="0"/>
              </a:rPr>
              <a:t>mutagenicity</a:t>
            </a:r>
            <a:r>
              <a:rPr lang="en-IN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However,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H33342 is not an intercalative dye</a:t>
            </a:r>
            <a:r>
              <a:rPr lang="en-IN" sz="2400" dirty="0" smtClean="0">
                <a:latin typeface="Arial Rounded MT Bold" pitchFamily="34" charset="0"/>
              </a:rPr>
              <a:t>: safer to use 						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(Watkins et al., 1996)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Binding of H33342 to negatively charged DNA :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- Stabilized by a combination of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Hydrogen bonding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Van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der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Waals forces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Electrostatic interactions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- Multiple-binding interaction : putative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radioprotective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properties                                           </a:t>
            </a:r>
            <a:r>
              <a:rPr lang="en-IN" sz="24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(Young and Hill, 1989)</a:t>
            </a:r>
            <a:endParaRPr lang="en-IN" sz="2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04800"/>
            <a:ext cx="84582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Fluorescence signals emitted from Hoechst 33342-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stained sperm   - 351 and 364 nm lines of an </a:t>
            </a:r>
          </a:p>
          <a:p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argon laser/mercury lamp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Accurate measure of the DNA content </a:t>
            </a: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and Garner, 2002)</a:t>
            </a:r>
          </a:p>
          <a:p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- No significant damage to morphology and motility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                (Johnson, 1990)</a:t>
            </a:r>
          </a:p>
          <a:p>
            <a:endParaRPr lang="en-US" sz="2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genotoxic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effects on sexed sperm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Parilla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2004)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G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enetic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damage : relatively small or nonexistent </a:t>
            </a:r>
            <a:r>
              <a:rPr lang="en-IN" sz="2000" dirty="0" smtClean="0">
                <a:solidFill>
                  <a:srgbClr val="6600CC"/>
                </a:solidFill>
                <a:latin typeface="Arial Rounded MT Bold" pitchFamily="34" charset="0"/>
              </a:rPr>
              <a:t>               </a:t>
            </a:r>
          </a:p>
          <a:p>
            <a:r>
              <a:rPr lang="en-IN" sz="20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(Garner and Seidel, 2008)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Disturbances of heat shock proteins HSP70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and </a:t>
            </a:r>
            <a:r>
              <a:rPr lang="en-IN" sz="2400" dirty="0" err="1" smtClean="0">
                <a:latin typeface="Arial Rounded MT Bold" pitchFamily="34" charset="0"/>
              </a:rPr>
              <a:t>capacitation</a:t>
            </a:r>
            <a:r>
              <a:rPr lang="en-IN" sz="2400" dirty="0" smtClean="0">
                <a:latin typeface="Arial Rounded MT Bold" pitchFamily="34" charset="0"/>
              </a:rPr>
              <a:t> like changes in boar sperms </a:t>
            </a:r>
          </a:p>
          <a:p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       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Spinaci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2006)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639425"/>
            <a:ext cx="845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Prolonged or repeated exposure to Hoechst 33342 :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Potential skin, eye and respiratory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irritant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Might be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harmful</a:t>
            </a:r>
            <a:r>
              <a:rPr lang="en-IN" sz="2400" dirty="0" smtClean="0">
                <a:latin typeface="Arial Rounded MT Bold" pitchFamily="34" charset="0"/>
              </a:rPr>
              <a:t> if inhaled or ingested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No obvious DNA damage was observed                                                                                                           						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(Garner et al., 2001)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What happens to Hoechst 33342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Entering cells of the female tract ?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Lymphocytes and macrophages ?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: </a:t>
            </a:r>
            <a:r>
              <a:rPr lang="en-IN" sz="2400" dirty="0" err="1" smtClean="0">
                <a:latin typeface="Arial Rounded MT Bold" pitchFamily="34" charset="0"/>
              </a:rPr>
              <a:t>phagocytize</a:t>
            </a:r>
            <a:r>
              <a:rPr lang="en-IN" sz="2400" dirty="0" smtClean="0">
                <a:latin typeface="Arial Rounded MT Bold" pitchFamily="34" charset="0"/>
              </a:rPr>
              <a:t> degenerating sperm ?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Stain metabolized ?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Simply diluted out to be expelled in urine or </a:t>
            </a:r>
            <a:r>
              <a:rPr lang="en-IN" sz="2400" dirty="0" err="1" smtClean="0">
                <a:latin typeface="Arial Rounded MT Bold" pitchFamily="34" charset="0"/>
              </a:rPr>
              <a:t>feces</a:t>
            </a:r>
            <a:r>
              <a:rPr lang="en-IN" sz="2400" dirty="0" smtClean="0">
                <a:latin typeface="Arial Rounded MT Bold" pitchFamily="34" charset="0"/>
              </a:rPr>
              <a:t> ?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Fate of Hoechst 33342 in female tract : unknown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endParaRPr lang="en-IN" sz="24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604421"/>
            <a:ext cx="8839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Fluids/Media :  Affect sperm fertility (dilution)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Electrical &amp; viscosity properties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No interference with staining &amp; </a:t>
            </a:r>
            <a:r>
              <a:rPr lang="en-US" sz="2400" dirty="0" err="1" smtClean="0">
                <a:latin typeface="Arial Rounded MT Bold" pitchFamily="34" charset="0"/>
              </a:rPr>
              <a:t>fluoroscence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Staining media </a:t>
            </a:r>
            <a:r>
              <a:rPr lang="en-US" sz="2400" dirty="0" smtClean="0">
                <a:latin typeface="Arial Rounded MT Bold" pitchFamily="34" charset="0"/>
              </a:rPr>
              <a:t>– </a:t>
            </a:r>
            <a:r>
              <a:rPr lang="en-IN" sz="2400" dirty="0" err="1" smtClean="0">
                <a:latin typeface="Arial Rounded MT Bold" pitchFamily="34" charset="0"/>
              </a:rPr>
              <a:t>Tyrode’s</a:t>
            </a:r>
            <a:r>
              <a:rPr lang="en-IN" sz="2400" dirty="0" smtClean="0">
                <a:latin typeface="Arial Rounded MT Bold" pitchFamily="34" charset="0"/>
              </a:rPr>
              <a:t> albumin lactate </a:t>
            </a:r>
            <a:r>
              <a:rPr lang="en-IN" sz="2400" dirty="0" err="1" smtClean="0">
                <a:latin typeface="Arial Rounded MT Bold" pitchFamily="34" charset="0"/>
              </a:rPr>
              <a:t>pyruvate</a:t>
            </a:r>
            <a:r>
              <a:rPr lang="en-IN" sz="2400" dirty="0" smtClean="0">
                <a:latin typeface="Arial Rounded MT Bold" pitchFamily="34" charset="0"/>
              </a:rPr>
              <a:t> (</a:t>
            </a:r>
            <a:r>
              <a:rPr lang="en-US" sz="2400" dirty="0" smtClean="0">
                <a:latin typeface="Arial Rounded MT Bold" pitchFamily="34" charset="0"/>
              </a:rPr>
              <a:t>TALP)                                 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Schenk et al., 1999)</a:t>
            </a:r>
          </a:p>
          <a:p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Sorting media    </a:t>
            </a:r>
            <a:r>
              <a:rPr lang="en-US" sz="2400" dirty="0" smtClean="0">
                <a:latin typeface="Arial Rounded MT Bold" pitchFamily="34" charset="0"/>
              </a:rPr>
              <a:t>- TALP + EGG yolk</a:t>
            </a:r>
          </a:p>
          <a:p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Sheath media    </a:t>
            </a:r>
            <a:r>
              <a:rPr lang="en-US" sz="2400" dirty="0" smtClean="0">
                <a:latin typeface="Arial Rounded MT Bold" pitchFamily="34" charset="0"/>
              </a:rPr>
              <a:t>-  TRIS + Citric acid + Fructose</a:t>
            </a:r>
          </a:p>
          <a:p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Catch media      </a:t>
            </a:r>
            <a:r>
              <a:rPr lang="en-US" sz="2400" dirty="0" smtClean="0">
                <a:latin typeface="Arial Rounded MT Bold" pitchFamily="34" charset="0"/>
              </a:rPr>
              <a:t>- 22% egg yolk –TRIS extender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Schenk et al., 1999)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Sheath fluid surrounds the core of stream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(having sperms in sorting media)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: exciting fluid - 90% Sheath f. + 10% Sorting f.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0621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Spermatozoon passes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two fluorescence detectors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at 90</a:t>
            </a:r>
            <a:r>
              <a:rPr lang="en-IN" sz="2400" baseline="30000" dirty="0" smtClean="0">
                <a:latin typeface="Arial Rounded MT Bold" pitchFamily="34" charset="0"/>
              </a:rPr>
              <a:t>0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angles to each other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(each detector measures the intensity of fluorescence)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Main obstacle -Geometry of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sperm head : paddle-shaped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Intensity of fluorescence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Lowest  - Flat face </a:t>
            </a:r>
            <a:r>
              <a:rPr lang="en-IN" sz="2400" dirty="0" smtClean="0">
                <a:latin typeface="Arial Rounded MT Bold" pitchFamily="34" charset="0"/>
              </a:rPr>
              <a:t>of the paddle detector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Highest - Edge </a:t>
            </a:r>
            <a:r>
              <a:rPr lang="en-IN" sz="2400" dirty="0" smtClean="0">
                <a:latin typeface="Arial Rounded MT Bold" pitchFamily="34" charset="0"/>
              </a:rPr>
              <a:t>is so oriented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Forward fluorescence detector : measures DNA content </a:t>
            </a:r>
          </a:p>
          <a:p>
            <a:r>
              <a:rPr lang="en-IN" sz="2400" dirty="0" smtClean="0">
                <a:latin typeface="Arial Rounded MT Bold" pitchFamily="34" charset="0"/>
              </a:rPr>
              <a:t>  Side fluorescence detector      : measures cell orientation</a:t>
            </a: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0"/>
            <a:ext cx="8763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        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Proper orientation of sperm</a:t>
            </a:r>
          </a:p>
          <a:p>
            <a:r>
              <a:rPr lang="en-US" sz="2400" dirty="0" smtClean="0">
                <a:latin typeface="Arial Rounded MT Bold" pitchFamily="34" charset="0"/>
              </a:rPr>
              <a:t>  Cylindrical geometry of sorting fluid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Rens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1998, 1999)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......... considered appropriate orientation for sexing</a:t>
            </a:r>
          </a:p>
          <a:p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Only About 10% of spermatozoa : well oriented 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By modifying the cylindrical geometry of the fluid stream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: 70% of spermatozoa are oriented correctly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and Welch, 1999)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Modern flow </a:t>
            </a:r>
            <a:r>
              <a:rPr lang="en-IN" sz="2400" dirty="0" err="1" smtClean="0">
                <a:latin typeface="Arial Rounded MT Bold" pitchFamily="34" charset="0"/>
              </a:rPr>
              <a:t>cytometers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</a:t>
            </a:r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flow rate </a:t>
            </a:r>
            <a:r>
              <a:rPr lang="en-IN" sz="2400" dirty="0" smtClean="0">
                <a:latin typeface="Arial Rounded MT Bold" pitchFamily="34" charset="0"/>
              </a:rPr>
              <a:t>past the detectors, which is over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20-25 m/s</a:t>
            </a: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    (Over 180 000 measurements per detector / Sec)</a:t>
            </a:r>
            <a:endParaRPr lang="en-IN" sz="2400" dirty="0">
              <a:solidFill>
                <a:srgbClr val="66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604421"/>
            <a:ext cx="861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Fluorescence signal depends 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Wavelengths of light used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Number of fluorescing molecules bound to DNA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Laser intensity and pulse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(Guthrie et al., 2002)</a:t>
            </a:r>
          </a:p>
          <a:p>
            <a:r>
              <a:rPr lang="en-IN" sz="2000" dirty="0" smtClean="0">
                <a:latin typeface="Arial Rounded MT Bold" pitchFamily="34" charset="0"/>
              </a:rPr>
              <a:t>         </a:t>
            </a:r>
            <a:r>
              <a:rPr lang="en-IN" sz="2400" dirty="0" smtClean="0">
                <a:latin typeface="Arial Rounded MT Bold" pitchFamily="34" charset="0"/>
              </a:rPr>
              <a:t>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Optical properties of the entire system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- Sensitivity of detectors and electronic noise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: As constant as possible to count the small differences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in DNA</a:t>
            </a:r>
            <a:endParaRPr lang="en-IN" sz="2400" dirty="0">
              <a:solidFill>
                <a:srgbClr val="66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516553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Removal of dead sperms during the sorting process 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- </a:t>
            </a:r>
            <a:r>
              <a:rPr lang="en-US" sz="2400" dirty="0" err="1" smtClean="0">
                <a:latin typeface="Arial Rounded MT Bold" pitchFamily="34" charset="0"/>
              </a:rPr>
              <a:t>Propidium</a:t>
            </a:r>
            <a:r>
              <a:rPr lang="en-US" sz="2400" dirty="0" smtClean="0">
                <a:latin typeface="Arial Rounded MT Bold" pitchFamily="34" charset="0"/>
              </a:rPr>
              <a:t> iodide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 et al., 1994)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- Red food dye (FD &amp; C40)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No potential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mutagenic effects of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propidium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iodide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and Welch, 1999; Schenk et al., 1999)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Mechanism of action :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Quench the H33342 of sperms with damaged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membranes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: Removed during the sorting process by dead-cell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gating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551557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Piezo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crystal </a:t>
            </a:r>
            <a:r>
              <a:rPr lang="en-US" sz="2400" dirty="0" smtClean="0">
                <a:latin typeface="Arial Rounded MT Bold" pitchFamily="34" charset="0"/>
              </a:rPr>
              <a:t>in </a:t>
            </a:r>
            <a:r>
              <a:rPr lang="en-US" sz="2400" dirty="0" err="1" smtClean="0">
                <a:latin typeface="Arial Rounded MT Bold" pitchFamily="34" charset="0"/>
              </a:rPr>
              <a:t>Cytonozzle</a:t>
            </a:r>
            <a:r>
              <a:rPr lang="en-US" sz="2400" dirty="0" smtClean="0">
                <a:latin typeface="Arial Rounded MT Bold" pitchFamily="34" charset="0"/>
              </a:rPr>
              <a:t>.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…….Frequency waves are applied to the crystal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…… Causes the fluid stream to break off into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droplets (80 000 drops / Sec)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  <p:pic>
        <p:nvPicPr>
          <p:cNvPr id="37889" name="Picture 1" descr="G:\semen sexing\aims-cell-sorting-talk-1-11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4963" y="2476500"/>
            <a:ext cx="5934075" cy="40767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533400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Charge is applied </a:t>
            </a:r>
            <a:r>
              <a:rPr lang="en-US" sz="2400" dirty="0" smtClean="0">
                <a:latin typeface="Arial Rounded MT Bold" pitchFamily="34" charset="0"/>
              </a:rPr>
              <a:t>to the stream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: Positive (for Y-chromosome-bearing spermatozoa)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Negative (for X-chromosome-bearing spermatozoa)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Drops then travel between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high voltage fields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: Directed into respective collection tubes (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catch media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Droplets with no spermatozoa, dead spermatozoa,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</a:t>
            </a:r>
            <a:r>
              <a:rPr lang="en-US" sz="2400" dirty="0" err="1" smtClean="0">
                <a:latin typeface="Arial Rounded MT Bold" pitchFamily="34" charset="0"/>
              </a:rPr>
              <a:t>Unsexable</a:t>
            </a:r>
            <a:r>
              <a:rPr lang="en-US" sz="2400" dirty="0" smtClean="0">
                <a:latin typeface="Arial Rounded MT Bold" pitchFamily="34" charset="0"/>
              </a:rPr>
              <a:t> and double spermatozoa –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Uncharged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………………   drop straight into the waste stream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Some spermatozoa are statistically ‘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between droplets</a:t>
            </a:r>
            <a:r>
              <a:rPr lang="en-IN" sz="2400" dirty="0" smtClean="0">
                <a:latin typeface="Arial Rounded MT Bold" pitchFamily="34" charset="0"/>
              </a:rPr>
              <a:t>’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: Unclear in which droplet the spermatozoa will reside :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both drops are discarded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28600"/>
            <a:ext cx="8458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25% of droplets will contain a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single</a:t>
            </a:r>
            <a:r>
              <a:rPr lang="en-IN" sz="2400" dirty="0" smtClean="0">
                <a:latin typeface="Arial Rounded MT Bold" pitchFamily="34" charset="0"/>
              </a:rPr>
              <a:t> spermatozoon</a:t>
            </a:r>
          </a:p>
          <a:p>
            <a:r>
              <a:rPr lang="en-IN" sz="2400" dirty="0" smtClean="0">
                <a:latin typeface="Arial Rounded MT Bold" pitchFamily="34" charset="0"/>
              </a:rPr>
              <a:t>  4-5 % of droplets will contain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two</a:t>
            </a:r>
            <a:r>
              <a:rPr lang="en-IN" sz="2400" dirty="0" smtClean="0">
                <a:latin typeface="Arial Rounded MT Bold" pitchFamily="34" charset="0"/>
              </a:rPr>
              <a:t> or more spermatozoa</a:t>
            </a:r>
          </a:p>
          <a:p>
            <a:r>
              <a:rPr lang="en-IN" sz="2400" dirty="0" smtClean="0">
                <a:latin typeface="Arial Rounded MT Bold" pitchFamily="34" charset="0"/>
              </a:rPr>
              <a:t>  &gt; 70% will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not contain any </a:t>
            </a:r>
            <a:r>
              <a:rPr lang="en-IN" sz="2400" dirty="0" smtClean="0">
                <a:latin typeface="Arial Rounded MT Bold" pitchFamily="34" charset="0"/>
              </a:rPr>
              <a:t>spermatozoa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and Garner, 2002) 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endParaRPr lang="en-IN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25000 spermatozoa / sec .…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.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Event rate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Upper limit on sorter performance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: 80000 droplets per second at 50 psi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: sorting about 10000 live sperms each sex / Sec per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nozzle</a:t>
            </a:r>
            <a:r>
              <a:rPr lang="en-US" sz="2400" dirty="0" smtClean="0">
                <a:latin typeface="Arial Rounded MT Bold" pitchFamily="34" charset="0"/>
              </a:rPr>
              <a:t>    </a:t>
            </a:r>
          </a:p>
        </p:txBody>
      </p:sp>
      <p:pic>
        <p:nvPicPr>
          <p:cNvPr id="4" name="Picture 3" descr="G:\semen sexing\Flow1200x628-01-768x4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305317"/>
            <a:ext cx="2971800" cy="310488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52021"/>
            <a:ext cx="83058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US" sz="2400" dirty="0" smtClean="0">
                <a:latin typeface="Arial Rounded MT Bold" pitchFamily="34" charset="0"/>
              </a:rPr>
              <a:t>Event rate can be changed :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Modifying the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concentration</a:t>
            </a:r>
            <a:r>
              <a:rPr lang="en-IN" sz="2400" dirty="0" smtClean="0">
                <a:latin typeface="Arial Rounded MT Bold" pitchFamily="34" charset="0"/>
              </a:rPr>
              <a:t> of spermatozoa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Changing the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ratio of core stream to sheath fluid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Increasing the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pressure of the entire system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(80000 droplets per second at 50 psi) </a:t>
            </a: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</a:t>
            </a:r>
            <a:r>
              <a:rPr lang="en-US" sz="2400" dirty="0" smtClean="0">
                <a:latin typeface="Arial Rounded MT Bold" pitchFamily="34" charset="0"/>
              </a:rPr>
              <a:t>: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more than this leads to abortion &amp; poor fertility</a:t>
            </a:r>
          </a:p>
          <a:p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					                   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Suh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2005) </a:t>
            </a:r>
            <a:r>
              <a:rPr lang="en-IN" sz="2400" dirty="0" smtClean="0"/>
              <a:t/>
            </a:r>
            <a:br>
              <a:rPr lang="en-IN" sz="2400" dirty="0" smtClean="0"/>
            </a:br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If the concentration of spermatozoa is increased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Average space shortens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More and more spermatozoa : relatively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clumped</a:t>
            </a:r>
            <a:r>
              <a:rPr lang="en-IN" sz="2400" dirty="0" smtClean="0">
                <a:latin typeface="Arial Rounded MT Bold" pitchFamily="34" charset="0"/>
              </a:rPr>
              <a:t>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Fluorescence signals : overlap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: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Poor processing </a:t>
            </a:r>
            <a:r>
              <a:rPr lang="en-IN" sz="2400" dirty="0" smtClean="0">
                <a:latin typeface="Arial Rounded MT Bold" pitchFamily="34" charset="0"/>
              </a:rPr>
              <a:t>by the system them separately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478334"/>
            <a:ext cx="8686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solidFill>
                  <a:srgbClr val="000000"/>
                </a:solidFill>
                <a:latin typeface="Arial Rounded MT Bold" pitchFamily="34" charset="0"/>
              </a:rPr>
              <a:t>- Addition of seminal plasma (10% v/v) in staining </a:t>
            </a:r>
            <a:r>
              <a:rPr lang="en-IN" sz="2400" dirty="0" smtClean="0">
                <a:latin typeface="Arial Rounded MT Bold" pitchFamily="34" charset="0"/>
              </a:rPr>
              <a:t>medium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- Improve the viability and motility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- Reduce </a:t>
            </a:r>
            <a:r>
              <a:rPr lang="en-IN" sz="2400" dirty="0" err="1" smtClean="0">
                <a:latin typeface="Arial Rounded MT Bold" pitchFamily="34" charset="0"/>
              </a:rPr>
              <a:t>capacitation</a:t>
            </a:r>
            <a:r>
              <a:rPr lang="en-IN" sz="2400" dirty="0" smtClean="0">
                <a:latin typeface="Arial Rounded MT Bold" pitchFamily="34" charset="0"/>
              </a:rPr>
              <a:t> like changes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in boar and ram spermatozoa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(de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Graaf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2008) </a:t>
            </a: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IN" sz="20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Addition of bovine sheath fluid in extender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(197mM </a:t>
            </a:r>
            <a:r>
              <a:rPr lang="en-IN" sz="2400" dirty="0" err="1" smtClean="0">
                <a:latin typeface="Arial Rounded MT Bold" pitchFamily="34" charset="0"/>
              </a:rPr>
              <a:t>tris</a:t>
            </a:r>
            <a:r>
              <a:rPr lang="en-IN" sz="2400" dirty="0" smtClean="0">
                <a:latin typeface="Arial Rounded MT Bold" pitchFamily="34" charset="0"/>
              </a:rPr>
              <a:t>, 55.4mM citric acid, 47.5mM fructose)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with addition of </a:t>
            </a:r>
            <a:r>
              <a:rPr lang="en-IN" sz="2400" dirty="0" err="1" smtClean="0">
                <a:latin typeface="Arial Rounded MT Bold" pitchFamily="34" charset="0"/>
              </a:rPr>
              <a:t>protamine</a:t>
            </a:r>
            <a:r>
              <a:rPr lang="en-IN" sz="2400" dirty="0" smtClean="0">
                <a:latin typeface="Arial Rounded MT Bold" pitchFamily="34" charset="0"/>
              </a:rPr>
              <a:t> before sorting    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- Better sperm viability, motility with fertility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Gosalvez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2011)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528221"/>
            <a:ext cx="86106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Lowering the fluidic pressure </a:t>
            </a:r>
            <a:r>
              <a:rPr lang="en-IN" sz="2400" dirty="0" smtClean="0">
                <a:latin typeface="Arial Rounded MT Bold" pitchFamily="34" charset="0"/>
              </a:rPr>
              <a:t>during sorting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from 50 to 40 psi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Maintaining resolution of the X- and Y-sperms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Increased survivability with less damage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- Increases fertility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2009)</a:t>
            </a:r>
          </a:p>
          <a:p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- 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BUT….</a:t>
            </a:r>
            <a:r>
              <a:rPr lang="en-IN" sz="2400" dirty="0" smtClean="0">
                <a:latin typeface="Arial Rounded MT Bold" pitchFamily="34" charset="0"/>
              </a:rPr>
              <a:t> Improper orientation of gametes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(sperm with rounded or angular heads)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Optimizing sorting conditions may be necessary for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each species to achieve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acceptable sexing efficiency  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</a:t>
            </a:r>
            <a:r>
              <a:rPr lang="en-IN" sz="2400" dirty="0" smtClean="0">
                <a:latin typeface="Arial Rounded MT Bold" pitchFamily="34" charset="0"/>
              </a:rPr>
              <a:t>of mammalian species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52021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Sex-sorting of cattle sperm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More sophisticated orienting nozzle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Rens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1996)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- Improved ceramic version (</a:t>
            </a:r>
            <a:r>
              <a:rPr lang="en-IN" sz="2400" dirty="0" err="1" smtClean="0">
                <a:latin typeface="Arial Rounded MT Bold" pitchFamily="34" charset="0"/>
              </a:rPr>
              <a:t>Cytonozzle</a:t>
            </a:r>
            <a:r>
              <a:rPr lang="en-IN" sz="2400" dirty="0" smtClean="0">
                <a:latin typeface="Arial Rounded MT Bold" pitchFamily="34" charset="0"/>
              </a:rPr>
              <a:t>) of the SX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</a:t>
            </a:r>
            <a:r>
              <a:rPr lang="en-IN" sz="2400" dirty="0" err="1" smtClean="0">
                <a:latin typeface="Arial Rounded MT Bold" pitchFamily="34" charset="0"/>
              </a:rPr>
              <a:t>MoFlo</a:t>
            </a:r>
            <a:r>
              <a:rPr lang="en-IN" sz="2400" dirty="0" smtClean="0">
                <a:latin typeface="Arial Rounded MT Bold" pitchFamily="34" charset="0"/>
              </a:rPr>
              <a:t> system             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(</a:t>
            </a:r>
            <a:r>
              <a:rPr lang="en-IN" sz="2400" dirty="0" err="1" smtClean="0">
                <a:latin typeface="Arial Rounded MT Bold" pitchFamily="34" charset="0"/>
              </a:rPr>
              <a:t>DakoCytomation</a:t>
            </a:r>
            <a:r>
              <a:rPr lang="en-IN" sz="2400" dirty="0" smtClean="0">
                <a:latin typeface="Arial Rounded MT Bold" pitchFamily="34" charset="0"/>
              </a:rPr>
              <a:t>, Fort Collins, USA) : commercial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-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&lt;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one-third of the sperm</a:t>
            </a:r>
            <a:r>
              <a:rPr lang="en-IN" sz="2400" dirty="0" smtClean="0">
                <a:latin typeface="Arial Rounded MT Bold" pitchFamily="34" charset="0"/>
              </a:rPr>
              <a:t> passing through the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system can be sorted with the threshold set to achieve 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90% accuracy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and Garner, 2002)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endParaRPr lang="en-IN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"/>
            <a:ext cx="8001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Collection of Bull semen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      Store for 20</a:t>
            </a:r>
            <a:r>
              <a:rPr lang="en-US" sz="2400" baseline="30000" dirty="0" smtClean="0">
                <a:latin typeface="Arial Rounded MT Bold" pitchFamily="34" charset="0"/>
              </a:rPr>
              <a:t>0</a:t>
            </a:r>
            <a:r>
              <a:rPr lang="en-US" sz="2400" dirty="0" smtClean="0">
                <a:latin typeface="Arial Rounded MT Bold" pitchFamily="34" charset="0"/>
              </a:rPr>
              <a:t>C – 23</a:t>
            </a:r>
            <a:r>
              <a:rPr lang="en-US" sz="2400" baseline="30000" dirty="0" smtClean="0">
                <a:latin typeface="Arial Rounded MT Bold" pitchFamily="34" charset="0"/>
              </a:rPr>
              <a:t>0</a:t>
            </a:r>
            <a:r>
              <a:rPr lang="en-US" sz="2400" dirty="0" smtClean="0">
                <a:latin typeface="Arial Rounded MT Bold" pitchFamily="34" charset="0"/>
              </a:rPr>
              <a:t>C (undiluted</a:t>
            </a:r>
            <a:r>
              <a:rPr lang="en-US" sz="2000" dirty="0" smtClean="0">
                <a:latin typeface="Arial Rounded MT Bold" pitchFamily="34" charset="0"/>
              </a:rPr>
              <a:t>)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1999)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Dilution  with staining media (200 mill / ml)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Staining with H33342 for 45 min / 340 C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err="1" smtClean="0">
                <a:latin typeface="Arial Rounded MT Bold" pitchFamily="34" charset="0"/>
              </a:rPr>
              <a:t>Dlution</a:t>
            </a:r>
            <a:r>
              <a:rPr lang="en-US" sz="2400" dirty="0" smtClean="0">
                <a:latin typeface="Arial Rounded MT Bold" pitchFamily="34" charset="0"/>
              </a:rPr>
              <a:t> with sorting media (100 mill / ml)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Addition food color  agent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Repeat steps at every 90 min for 9 hr.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Centrifugation of sample at 850 g / 20 min  and dilute </a:t>
            </a: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(0.8 mill / ml)</a:t>
            </a:r>
          </a:p>
          <a:p>
            <a:pPr algn="ctr"/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Sorting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44194" y="608806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343400" y="13716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382294" y="2094706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306094" y="2856706"/>
            <a:ext cx="533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344194" y="3580606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344194" y="4266406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344194" y="4952206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343400" y="6096000"/>
            <a:ext cx="457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5867400" cy="357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5867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304800"/>
            <a:ext cx="2438400" cy="626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f2fas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4143" y="457200"/>
            <a:ext cx="6890657" cy="61722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475357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Losses </a:t>
            </a:r>
            <a:r>
              <a:rPr lang="en-IN" sz="2400" dirty="0" smtClean="0">
                <a:latin typeface="Arial Rounded MT Bold" pitchFamily="34" charset="0"/>
              </a:rPr>
              <a:t>…. Aliquot of stained spermatozoa           100 %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In staining tube   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10%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In sorter tubing correct plugged nozzles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12%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</a:t>
            </a:r>
            <a:r>
              <a:rPr lang="en-IN" sz="2400" dirty="0" err="1" smtClean="0">
                <a:latin typeface="Arial Rounded MT Bold" pitchFamily="34" charset="0"/>
              </a:rPr>
              <a:t>Malorientation</a:t>
            </a:r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30%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Coincidence          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15%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Dead spermatozoa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10%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Fluorescence overlap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12%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</a:t>
            </a:r>
            <a:r>
              <a:rPr lang="en-IN" sz="2400" dirty="0" err="1" smtClean="0">
                <a:latin typeface="Arial Rounded MT Bold" pitchFamily="34" charset="0"/>
              </a:rPr>
              <a:t>Aneuploid</a:t>
            </a:r>
            <a:r>
              <a:rPr lang="en-IN" sz="2400" dirty="0" smtClean="0">
                <a:latin typeface="Arial Rounded MT Bold" pitchFamily="34" charset="0"/>
              </a:rPr>
              <a:t> spermatozoa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Both X- and Y-chromosome in one droplets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2 %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Spraying                 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4%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In the supernatant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15 %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(after centrifugation; concentration step)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Filling and sealing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4%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</a:t>
            </a:r>
            <a:br>
              <a:rPr lang="en-IN" sz="2400" dirty="0" smtClean="0">
                <a:latin typeface="Arial Rounded MT Bold" pitchFamily="34" charset="0"/>
              </a:rPr>
            </a:b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000" y="850880"/>
            <a:ext cx="838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Spermatozoa that have been sorted                          30%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- Sorted spermatozoa that are frozen                          23%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latin typeface="Arial Rounded MT Bold" pitchFamily="34" charset="0"/>
              </a:rPr>
              <a:t>- Spermatozoa available for insemination                   22%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(11% of each sex )                                                                    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(at 90 to 94 % accuracy)</a:t>
            </a:r>
          </a:p>
          <a:p>
            <a:r>
              <a:rPr lang="en-IN" sz="2400" dirty="0" smtClean="0">
                <a:latin typeface="Arial Rounded MT Bold" pitchFamily="34" charset="0"/>
              </a:rPr>
              <a:t>		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(Garner and Seidel, 2003; Garner, 2006) </a:t>
            </a:r>
            <a:endParaRPr lang="en-IN" sz="2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152400" y="4241899"/>
            <a:ext cx="874287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Examination of the integrity of the bovine sperm DNA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  (Sperm Chromatin Structure Assay, SCSA)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   : mechanical injury, exposure to Hoechst 33342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            and/or 150 </a:t>
            </a:r>
            <a:r>
              <a:rPr lang="en-IN" sz="2400" dirty="0" err="1" smtClean="0">
                <a:latin typeface="Arial Rounded MT Bold" pitchFamily="34" charset="0"/>
              </a:rPr>
              <a:t>mW</a:t>
            </a:r>
            <a:r>
              <a:rPr lang="en-IN" sz="2400" dirty="0" smtClean="0">
                <a:latin typeface="Arial Rounded MT Bold" pitchFamily="34" charset="0"/>
              </a:rPr>
              <a:t> of laser illumination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(Garner, 2001)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 smtClean="0">
                <a:latin typeface="Arial Rounded MT Bold" pitchFamily="34" charset="0"/>
              </a:rPr>
              <a:t>- E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xpressed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as a DNA fragmentation index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(%DFI)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Evenson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et al., 2002)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592753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Flow </a:t>
            </a:r>
            <a:r>
              <a:rPr lang="en-IN" sz="2400" dirty="0" err="1" smtClean="0">
                <a:latin typeface="Arial Rounded MT Bold" pitchFamily="34" charset="0"/>
              </a:rPr>
              <a:t>cytometer</a:t>
            </a:r>
            <a:r>
              <a:rPr lang="en-IN" sz="2400" dirty="0" smtClean="0">
                <a:latin typeface="Arial Rounded MT Bold" pitchFamily="34" charset="0"/>
              </a:rPr>
              <a:t>/cell sorter for sexing sperm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: results in sexing about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10 X 10</a:t>
            </a:r>
            <a:r>
              <a:rPr lang="en-IN" sz="2400" baseline="30000" dirty="0" smtClean="0">
                <a:solidFill>
                  <a:srgbClr val="6600CC"/>
                </a:solidFill>
                <a:latin typeface="Arial Rounded MT Bold" pitchFamily="34" charset="0"/>
              </a:rPr>
              <a:t>6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sperm/h of each sex</a:t>
            </a:r>
          </a:p>
          <a:p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</a:t>
            </a:r>
            <a:r>
              <a:rPr lang="en-IN" sz="2400" dirty="0" smtClean="0">
                <a:latin typeface="Arial Rounded MT Bold" pitchFamily="34" charset="0"/>
              </a:rPr>
              <a:t>i.e.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5-6 doses of semen per hour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(Seidel, 2002)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Two approaches to deal with problem of using low dose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(usually 2 X 10</a:t>
            </a:r>
            <a:r>
              <a:rPr lang="en-IN" sz="2400" baseline="30000" dirty="0" smtClean="0">
                <a:latin typeface="Arial Rounded MT Bold" pitchFamily="34" charset="0"/>
              </a:rPr>
              <a:t>6</a:t>
            </a:r>
            <a:r>
              <a:rPr lang="en-IN" sz="2400" dirty="0" smtClean="0">
                <a:latin typeface="Arial Rounded MT Bold" pitchFamily="34" charset="0"/>
              </a:rPr>
              <a:t> sperm)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1. Select animals with good fertility at low dose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                        (impractical)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2. Use low sexed sperm dose under good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management conditions in which normal fertility        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                                                                 (almost always used) 			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2005)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64616"/>
            <a:ext cx="8610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 - Doubling or tripling sperm numbers : increase fertility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Gain in pregnancy rate by 5-7%</a:t>
            </a:r>
            <a:r>
              <a:rPr lang="en-IN" sz="2400" dirty="0" smtClean="0">
                <a:latin typeface="Arial Rounded MT Bold" pitchFamily="34" charset="0"/>
              </a:rPr>
              <a:t>)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2009)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Timing of AI </a:t>
            </a:r>
            <a:r>
              <a:rPr lang="en-IN" sz="2400" dirty="0" smtClean="0">
                <a:latin typeface="Arial Rounded MT Bold" pitchFamily="34" charset="0"/>
              </a:rPr>
              <a:t>: breeding later after </a:t>
            </a:r>
            <a:r>
              <a:rPr lang="en-IN" sz="2400" dirty="0" err="1" smtClean="0">
                <a:latin typeface="Arial Rounded MT Bold" pitchFamily="34" charset="0"/>
              </a:rPr>
              <a:t>estrus</a:t>
            </a:r>
            <a:r>
              <a:rPr lang="en-IN" sz="2400" dirty="0" smtClean="0">
                <a:latin typeface="Arial Rounded MT Bold" pitchFamily="34" charset="0"/>
              </a:rPr>
              <a:t> onset in dairy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heifers : improves pregnancy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(later the start of AR more the life span of sperm)                                     					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 Sa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Filho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2010)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Better to use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AI on heat (Not FTAI) </a:t>
            </a:r>
            <a:r>
              <a:rPr lang="en-IN" sz="2400" dirty="0" smtClean="0">
                <a:latin typeface="Arial Rounded MT Bold" pitchFamily="34" charset="0"/>
              </a:rPr>
              <a:t>with sexed semen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Insemination after 12 to 24 hr (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18 hr.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improves fertility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Follicles </a:t>
            </a:r>
            <a:r>
              <a:rPr lang="en-IN" sz="2400" b="1" dirty="0" smtClean="0">
                <a:solidFill>
                  <a:srgbClr val="6600CC"/>
                </a:solidFill>
                <a:latin typeface="Arial Rounded MT Bold" pitchFamily="34" charset="0"/>
              </a:rPr>
              <a:t>≥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9mm </a:t>
            </a:r>
            <a:r>
              <a:rPr lang="en-IN" sz="2400" dirty="0" smtClean="0">
                <a:latin typeface="Arial Rounded MT Bold" pitchFamily="34" charset="0"/>
              </a:rPr>
              <a:t>at the time of FTAI with sexed semen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: Greater pregnancy (than cows with &lt; 9mm)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Sá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Filho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81000"/>
            <a:ext cx="85344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Variation in pregnancy rates from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bull to bull </a:t>
            </a:r>
            <a:r>
              <a:rPr lang="en-IN" sz="2400" dirty="0" smtClean="0">
                <a:latin typeface="Arial Rounded MT Bold" pitchFamily="34" charset="0"/>
              </a:rPr>
              <a:t>with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sexed semen 		                  </a:t>
            </a:r>
            <a:r>
              <a:rPr lang="en-IN" sz="2000" dirty="0" smtClean="0">
                <a:solidFill>
                  <a:schemeClr val="bg1"/>
                </a:solidFill>
                <a:latin typeface="Arial Rounded MT Bold" pitchFamily="34" charset="0"/>
              </a:rPr>
              <a:t>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(Meyer et al, 2012) 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IN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IVF</a:t>
            </a:r>
            <a:r>
              <a:rPr lang="en-IN" sz="2400" dirty="0" smtClean="0">
                <a:latin typeface="Arial Rounded MT Bold" pitchFamily="34" charset="0"/>
              </a:rPr>
              <a:t> : requires only 600-1500 sorted sperm to fertilize an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</a:t>
            </a:r>
            <a:r>
              <a:rPr lang="en-IN" sz="2400" dirty="0" err="1" smtClean="0">
                <a:latin typeface="Arial Rounded MT Bold" pitchFamily="34" charset="0"/>
              </a:rPr>
              <a:t>oocyte</a:t>
            </a:r>
            <a:r>
              <a:rPr lang="en-IN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: Pregnancy rates :  30% to 50%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…… Greatly increases the potential sexed offspring </a:t>
            </a:r>
          </a:p>
          <a:p>
            <a:r>
              <a:rPr lang="en-IN" sz="2400" dirty="0" smtClean="0">
                <a:latin typeface="Arial Rounded MT Bold" pitchFamily="34" charset="0"/>
              </a:rPr>
              <a:t>  from a sire     </a:t>
            </a:r>
            <a:r>
              <a:rPr lang="en-IN" sz="2000" dirty="0" smtClean="0">
                <a:latin typeface="Arial Rounded MT Bold" pitchFamily="34" charset="0"/>
              </a:rPr>
              <a:t>				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Xu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2009)</a:t>
            </a: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Calves produced  : </a:t>
            </a:r>
            <a:r>
              <a:rPr lang="en-IN" sz="2400" dirty="0" err="1" smtClean="0">
                <a:latin typeface="Arial Rounded MT Bold" pitchFamily="34" charset="0"/>
              </a:rPr>
              <a:t>Phenotypically</a:t>
            </a:r>
            <a:r>
              <a:rPr lang="en-IN" sz="2400" dirty="0" smtClean="0">
                <a:latin typeface="Arial Rounded MT Bold" pitchFamily="34" charset="0"/>
              </a:rPr>
              <a:t> normal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: No/very low genetic damage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: No evidence of abnormalities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: No increased abortion rates                                       						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Siedel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2007)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IN" sz="2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81001"/>
            <a:ext cx="8839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The new sperm sexing protocol…..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( </a:t>
            </a:r>
            <a:r>
              <a:rPr lang="en-IN" sz="2400" b="1" dirty="0" err="1" smtClean="0">
                <a:solidFill>
                  <a:srgbClr val="6600CC"/>
                </a:solidFill>
                <a:latin typeface="Arial Rounded MT Bold" pitchFamily="34" charset="0"/>
              </a:rPr>
              <a:t>Sexcess</a:t>
            </a:r>
            <a:r>
              <a:rPr lang="en-IN" sz="2400" b="1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IN" sz="2400" b="1" baseline="30000" dirty="0" smtClean="0">
                <a:solidFill>
                  <a:srgbClr val="6600CC"/>
                </a:solidFill>
                <a:latin typeface="Arial Rounded MT Bold" pitchFamily="34" charset="0"/>
              </a:rPr>
              <a:t>R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)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Modified processing and preservation protocol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Temporary inhibition of sperm with fluorides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Supplementation with different radical scavengers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Adapted three-step equilibration protocol to 4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 C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Thawing at 37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 for 20 Sec</a:t>
            </a:r>
          </a:p>
          <a:p>
            <a:r>
              <a:rPr lang="en-IN" sz="2400" dirty="0" smtClean="0"/>
              <a:t>   </a:t>
            </a:r>
            <a:r>
              <a:rPr lang="en-IN" sz="2400" dirty="0" smtClean="0">
                <a:latin typeface="Arial Rounded MT Bold" pitchFamily="34" charset="0"/>
              </a:rPr>
              <a:t> - Maintenance of motility, viability and AR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Rath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2008; 2009)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endParaRPr lang="en-IN" sz="2400" dirty="0">
              <a:latin typeface="Arial Rounded MT Bol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303012"/>
            <a:ext cx="8458200" cy="279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3730"/>
            <a:ext cx="8610600" cy="648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510600"/>
            <a:ext cx="8839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- Freshly collected semen is used for semen sexing - </a:t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- Storing the bull semen undiluted at 20–23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 for 0–8 h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IN" sz="2400" dirty="0" smtClean="0">
                <a:latin typeface="Arial Rounded MT Bold" pitchFamily="34" charset="0"/>
              </a:rPr>
              <a:t>Storing the stallion semen in diluents at 5–15</a:t>
            </a:r>
            <a:r>
              <a:rPr lang="en-IN" sz="2400" baseline="30000" dirty="0" smtClean="0">
                <a:latin typeface="Arial Rounded MT Bold" pitchFamily="34" charset="0"/>
              </a:rPr>
              <a:t>0</a:t>
            </a:r>
            <a:r>
              <a:rPr lang="en-IN" sz="2400" dirty="0" smtClean="0">
                <a:latin typeface="Arial Rounded MT Bold" pitchFamily="34" charset="0"/>
              </a:rPr>
              <a:t>C for 18 h             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: excellent fertility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and Garner, 2002)</a:t>
            </a:r>
          </a:p>
          <a:p>
            <a:pPr>
              <a:buFontTx/>
              <a:buChar char="-"/>
            </a:pPr>
            <a:endParaRPr lang="en-IN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solidFill>
                <a:srgbClr val="6600CC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Successful cryopreservation of the sorted gametes       </a:t>
            </a:r>
            <a:r>
              <a:rPr lang="en-IN" sz="2400" dirty="0" smtClean="0">
                <a:solidFill>
                  <a:srgbClr val="FFFF00"/>
                </a:solidFill>
                <a:latin typeface="Arial Rounded MT Bold" pitchFamily="34" charset="0"/>
              </a:rPr>
              <a:t>					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1999) </a:t>
            </a:r>
          </a:p>
          <a:p>
            <a:pPr>
              <a:buFontTx/>
              <a:buChar char="-"/>
            </a:pPr>
            <a:endParaRPr lang="en-US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Enhanced cryopreservation methods :</a:t>
            </a:r>
          </a:p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  Multi-Thermal Gradient freezing system</a:t>
            </a:r>
          </a:p>
          <a:p>
            <a:r>
              <a:rPr lang="en-IN" sz="2400" dirty="0" smtClean="0">
                <a:latin typeface="Arial Rounded MT Bold" pitchFamily="34" charset="0"/>
              </a:rPr>
              <a:t>   : Sorted sperm to survive cryopreservation and thawing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Arav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2002)</a:t>
            </a:r>
            <a:endParaRPr lang="en-IN" sz="24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5344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 - </a:t>
            </a:r>
            <a:r>
              <a:rPr lang="en-US" sz="2400" dirty="0" smtClean="0">
                <a:latin typeface="Algerian" pitchFamily="82" charset="0"/>
              </a:rPr>
              <a:t>Limitations -</a:t>
            </a:r>
          </a:p>
          <a:p>
            <a:r>
              <a:rPr lang="en-US" sz="2400" dirty="0" smtClean="0">
                <a:latin typeface="Arial Rounded MT Bold" pitchFamily="34" charset="0"/>
              </a:rPr>
              <a:t> -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Low  sorting  rate</a:t>
            </a:r>
            <a:r>
              <a:rPr lang="en-US" sz="2400" dirty="0" smtClean="0">
                <a:latin typeface="Arial Rounded MT Bold" pitchFamily="34" charset="0"/>
              </a:rPr>
              <a:t>:  20 X 10</a:t>
            </a:r>
            <a:r>
              <a:rPr lang="en-US" sz="2400" baseline="30000" dirty="0" smtClean="0">
                <a:latin typeface="Arial Rounded MT Bold" pitchFamily="34" charset="0"/>
              </a:rPr>
              <a:t>6</a:t>
            </a:r>
            <a:r>
              <a:rPr lang="en-US" sz="2400" dirty="0" smtClean="0">
                <a:latin typeface="Arial Rounded MT Bold" pitchFamily="34" charset="0"/>
              </a:rPr>
              <a:t> spermatozoa / day</a:t>
            </a:r>
          </a:p>
          <a:p>
            <a:r>
              <a:rPr lang="en-US" sz="2400" dirty="0" smtClean="0">
                <a:latin typeface="Arial Rounded MT Bold" pitchFamily="34" charset="0"/>
              </a:rPr>
              <a:t> -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Expensive</a:t>
            </a:r>
            <a:r>
              <a:rPr lang="en-US" sz="2400" dirty="0" smtClean="0">
                <a:latin typeface="Arial Rounded MT Bold" pitchFamily="34" charset="0"/>
              </a:rPr>
              <a:t>:  to purchase and  maintain</a:t>
            </a:r>
          </a:p>
          <a:p>
            <a:r>
              <a:rPr lang="en-US" sz="2400" dirty="0" smtClean="0">
                <a:latin typeface="Arial Rounded MT Bold" pitchFamily="34" charset="0"/>
              </a:rPr>
              <a:t> - Skill is required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Mutagenic  effects</a:t>
            </a:r>
            <a:r>
              <a:rPr lang="en-US" sz="2400" dirty="0" smtClean="0">
                <a:latin typeface="Arial Rounded MT Bold" pitchFamily="34" charset="0"/>
              </a:rPr>
              <a:t>: DNA  binding and </a:t>
            </a:r>
            <a:r>
              <a:rPr lang="en-US" sz="2400" dirty="0" err="1" smtClean="0">
                <a:latin typeface="Arial Rounded MT Bold" pitchFamily="34" charset="0"/>
              </a:rPr>
              <a:t>Fluorochrome</a:t>
            </a:r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dyes …Chromosomal aberrations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…Low embryo viability ……… low pregnancy rates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Physical trauma </a:t>
            </a:r>
            <a:r>
              <a:rPr lang="en-IN" sz="2400" dirty="0" smtClean="0">
                <a:latin typeface="Arial Rounded MT Bold" pitchFamily="34" charset="0"/>
              </a:rPr>
              <a:t>during sorting : </a:t>
            </a:r>
            <a:r>
              <a:rPr lang="en-US" sz="2400" dirty="0" smtClean="0">
                <a:latin typeface="Arial Rounded MT Bold" pitchFamily="34" charset="0"/>
              </a:rPr>
              <a:t>low fertility</a:t>
            </a:r>
          </a:p>
          <a:p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                     (Garner, 2006) 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Low sperm viability/ motility/fertility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Carvalho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2010)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Gene expression and organelle development : Impaired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Rath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2009)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04800"/>
            <a:ext cx="84582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SORTING PROCEDURES </a:t>
            </a:r>
          </a:p>
          <a:p>
            <a:r>
              <a:rPr lang="en-IN" sz="2400" dirty="0" smtClean="0">
                <a:latin typeface="Arial Rounded MT Bold" pitchFamily="34" charset="0"/>
              </a:rPr>
              <a:t>- Changes in pH and </a:t>
            </a:r>
            <a:r>
              <a:rPr lang="en-IN" sz="2400" dirty="0" err="1" smtClean="0">
                <a:latin typeface="Arial Rounded MT Bold" pitchFamily="34" charset="0"/>
              </a:rPr>
              <a:t>osmolarity</a:t>
            </a:r>
            <a:r>
              <a:rPr lang="en-IN" sz="2400" dirty="0" smtClean="0">
                <a:latin typeface="Arial Rounded MT Bold" pitchFamily="34" charset="0"/>
              </a:rPr>
              <a:t> : Poor fertilizing ability</a:t>
            </a:r>
          </a:p>
          <a:p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(Harrison and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Gadella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2005)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Removal of seminal plasma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Sorting pressure and speed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Electrical deviation and laser radiation</a:t>
            </a:r>
          </a:p>
          <a:p>
            <a:r>
              <a:rPr lang="en-IN" sz="2400" dirty="0" smtClean="0">
                <a:latin typeface="Arial Rounded MT Bold" pitchFamily="34" charset="0"/>
              </a:rPr>
              <a:t> ... Membrane alteration(depolarization) </a:t>
            </a:r>
          </a:p>
          <a:p>
            <a:r>
              <a:rPr lang="en-IN" sz="2400" dirty="0" smtClean="0">
                <a:latin typeface="Arial Rounded MT Bold" pitchFamily="34" charset="0"/>
              </a:rPr>
              <a:t> ... Pre – </a:t>
            </a:r>
            <a:r>
              <a:rPr lang="en-IN" sz="2400" dirty="0" err="1" smtClean="0">
                <a:latin typeface="Arial Rounded MT Bold" pitchFamily="34" charset="0"/>
              </a:rPr>
              <a:t>capacitation</a:t>
            </a:r>
            <a:r>
              <a:rPr lang="en-IN" sz="2400" dirty="0" smtClean="0">
                <a:latin typeface="Arial Rounded MT Bold" pitchFamily="34" charset="0"/>
              </a:rPr>
              <a:t> like changes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(Schenk et al., 2009)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... Alteration of membrane </a:t>
            </a:r>
            <a:r>
              <a:rPr lang="en-IN" sz="2400" dirty="0" err="1" smtClean="0">
                <a:latin typeface="Arial Rounded MT Bold" pitchFamily="34" charset="0"/>
              </a:rPr>
              <a:t>proteinase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(de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Graaf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2008) </a:t>
            </a:r>
          </a:p>
          <a:p>
            <a:r>
              <a:rPr lang="en-IN" sz="2400" dirty="0" smtClean="0">
                <a:latin typeface="Arial Rounded MT Bold" pitchFamily="34" charset="0"/>
              </a:rPr>
              <a:t> ... Poor mitochondrial activity     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Rath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and Johnson, 2008)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Reduce the life span and motility of spermatozoa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Reduced fertility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Peippo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2009)</a:t>
            </a:r>
          </a:p>
          <a:p>
            <a:r>
              <a:rPr lang="en-IN" sz="2400" dirty="0" smtClean="0">
                <a:latin typeface="Arial Rounded MT Bold" pitchFamily="34" charset="0"/>
              </a:rPr>
              <a:t>- Reduce embryonic viability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Tesarik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2004)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81000"/>
            <a:ext cx="8382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sz="20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latin typeface="Arial Rounded MT Bold" pitchFamily="34" charset="0"/>
              </a:rPr>
              <a:t>Poor tolerance to cryopreservation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Schenk et al. (1999)</a:t>
            </a:r>
          </a:p>
          <a:p>
            <a:endParaRPr lang="en-IN" sz="20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Faster sperm degeneration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Rath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2003)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Rapid </a:t>
            </a:r>
            <a:r>
              <a:rPr lang="en-IN" sz="2400" dirty="0" err="1" smtClean="0">
                <a:latin typeface="Arial Rounded MT Bold" pitchFamily="34" charset="0"/>
              </a:rPr>
              <a:t>arosome</a:t>
            </a:r>
            <a:r>
              <a:rPr lang="en-IN" sz="2400" dirty="0" smtClean="0">
                <a:latin typeface="Arial Rounded MT Bold" pitchFamily="34" charset="0"/>
              </a:rPr>
              <a:t> reactions (23%)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Moce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´ et al., 2006)</a:t>
            </a:r>
          </a:p>
          <a:p>
            <a:pPr>
              <a:buFontTx/>
              <a:buChar char="-"/>
            </a:pPr>
            <a:endParaRPr lang="en-IN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solidFill>
                  <a:srgbClr val="6600CC"/>
                </a:solidFill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Gene expression </a:t>
            </a:r>
            <a:r>
              <a:rPr lang="en-IN" sz="2400" dirty="0" smtClean="0">
                <a:latin typeface="Arial Rounded MT Bold" pitchFamily="34" charset="0"/>
              </a:rPr>
              <a:t>in early embryos : delayed</a:t>
            </a: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(Lu et al., 1999)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A</a:t>
            </a:r>
            <a:r>
              <a:rPr lang="en-IN" sz="2400" dirty="0" err="1" smtClean="0">
                <a:latin typeface="Arial Rounded MT Bold" pitchFamily="34" charset="0"/>
              </a:rPr>
              <a:t>ltered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mRNA expression </a:t>
            </a:r>
            <a:r>
              <a:rPr lang="en-IN" sz="2400" dirty="0" smtClean="0">
                <a:latin typeface="Arial Rounded MT Bold" pitchFamily="34" charset="0"/>
              </a:rPr>
              <a:t>of embryos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(Morton, 2007)</a:t>
            </a:r>
          </a:p>
          <a:p>
            <a:pPr>
              <a:buFontTx/>
              <a:buChar char="-"/>
            </a:pPr>
            <a:endParaRPr lang="en-IN" sz="20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Inferior embryo with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delayed development  </a:t>
            </a:r>
            <a:r>
              <a:rPr lang="en-IN" sz="2400" dirty="0" smtClean="0">
                <a:latin typeface="Arial Rounded MT Bold" pitchFamily="34" charset="0"/>
              </a:rPr>
              <a:t>to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</a:t>
            </a:r>
            <a:r>
              <a:rPr lang="en-IN" sz="2400" dirty="0" err="1" smtClean="0">
                <a:latin typeface="Arial Rounded MT Bold" pitchFamily="34" charset="0"/>
              </a:rPr>
              <a:t>blastocysts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000" dirty="0" smtClean="0">
                <a:latin typeface="Arial Rounded MT Bold" pitchFamily="34" charset="0"/>
              </a:rPr>
              <a:t>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(Wilson et al.(2005) 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0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latin typeface="Arial Rounded MT Bold" pitchFamily="34" charset="0"/>
              </a:rPr>
              <a:t>Reduction in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embryo survival </a:t>
            </a:r>
            <a:r>
              <a:rPr lang="en-IN" sz="2400" dirty="0" smtClean="0">
                <a:latin typeface="Arial Rounded MT Bold" pitchFamily="34" charset="0"/>
              </a:rPr>
              <a:t>21 days following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insemination of  rabbits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(McNutt and Johnson, 1996)</a:t>
            </a:r>
          </a:p>
          <a:p>
            <a:pPr>
              <a:buFontTx/>
              <a:buChar char="-"/>
            </a:pPr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52400"/>
            <a:ext cx="8534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Conception rate with sexed semen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in heifers  &gt; in lactating cows</a:t>
            </a:r>
            <a:r>
              <a:rPr lang="en-IN" sz="2400" dirty="0" smtClean="0">
                <a:latin typeface="Arial Rounded MT Bold" pitchFamily="34" charset="0"/>
              </a:rPr>
              <a:t>                                                   </a:t>
            </a:r>
          </a:p>
          <a:p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(Seidel, 2003; De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Vries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2008)</a:t>
            </a:r>
          </a:p>
          <a:p>
            <a:endParaRPr lang="en-IN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Low conception rate in lactating animals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... Low insemination dose &amp; Large postpartum uterus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... Weak heat symptoms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(Yoshida and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Nakao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2005) </a:t>
            </a: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Higher number of inseminations and insemination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doses are required for lactating cows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Peppio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2009) 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/>
              <a:t> </a:t>
            </a:r>
            <a:br>
              <a:rPr lang="en-IN" sz="2400" dirty="0" smtClean="0"/>
            </a:br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 different between heifers and postpartum cows </a:t>
            </a:r>
          </a:p>
          <a:p>
            <a:r>
              <a:rPr lang="en-IN" sz="2000" dirty="0" smtClean="0">
                <a:solidFill>
                  <a:schemeClr val="bg1"/>
                </a:solidFill>
                <a:latin typeface="Arial Rounded MT Bold" pitchFamily="34" charset="0"/>
              </a:rPr>
              <a:t>                                                                     	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Rhinehart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2011)</a:t>
            </a:r>
          </a:p>
          <a:p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Pregnancy rates </a:t>
            </a:r>
            <a:r>
              <a:rPr lang="en-IN" sz="2400" dirty="0" smtClean="0">
                <a:latin typeface="Arial Rounded MT Bold" pitchFamily="34" charset="0"/>
              </a:rPr>
              <a:t>with sexed spermatozoa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: 60–80% of unsexed spermatozoa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(Doyle et al., 1999)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</a:t>
            </a:r>
            <a:r>
              <a:rPr lang="en-IN" sz="2400" dirty="0" smtClean="0">
                <a:solidFill>
                  <a:srgbClr val="00B050"/>
                </a:solidFill>
                <a:latin typeface="Arial Rounded MT Bold" pitchFamily="34" charset="0"/>
              </a:rPr>
              <a:t>But</a:t>
            </a:r>
            <a:r>
              <a:rPr lang="en-IN" sz="2400" dirty="0" smtClean="0">
                <a:latin typeface="Arial Rounded MT Bold" pitchFamily="34" charset="0"/>
              </a:rPr>
              <a:t> reverse is documented in China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(Lu et al., 2010)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76200"/>
            <a:ext cx="86106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-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Pregnancy losses in cattle ( 1 to 2 months of gestation)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: 1–2%  higher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(Seidel et al., 1999)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No abnormality </a:t>
            </a:r>
            <a:r>
              <a:rPr lang="en-IN" sz="2400" dirty="0" smtClean="0">
                <a:latin typeface="Arial Rounded MT Bold" pitchFamily="34" charset="0"/>
              </a:rPr>
              <a:t>in the offspring with sex-sorted sperm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Cattle                                    	</a:t>
            </a:r>
            <a:r>
              <a:rPr lang="en-IN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Andersson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al.,. 2006)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Sheep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(de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Graaf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2007)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Rabbits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(Johnson et al., 1989)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Swine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(Maxwell et al., 2004)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Horses                                 	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(Lindsey et al.., 2002)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Cats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(Holt et al., 2007)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Dolphins                               	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(O’Brien and 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Robeck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2006)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Humans                                  	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(Fugger, 1999)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Non-human primates           	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(O’Brien et al., 2003) 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  Dogs                                       	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(Meyers et al., 2008) </a:t>
            </a:r>
          </a:p>
          <a:p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- Reliable and accurate method</a:t>
            </a:r>
          </a:p>
          <a:p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28600"/>
            <a:ext cx="861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000" b="1" dirty="0" smtClean="0">
                <a:solidFill>
                  <a:srgbClr val="FF0000"/>
                </a:solidFill>
                <a:latin typeface="Algerian" pitchFamily="82" charset="0"/>
              </a:rPr>
              <a:t>Sperm  screening</a:t>
            </a:r>
          </a:p>
          <a:p>
            <a:endParaRPr lang="en-US" sz="3000" b="1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Banding techniques : </a:t>
            </a:r>
          </a:p>
          <a:p>
            <a:pPr>
              <a:buFontTx/>
              <a:buChar char="-"/>
            </a:pP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-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Quinacrine</a:t>
            </a:r>
            <a:r>
              <a:rPr lang="en-IN" sz="2400" dirty="0" smtClean="0">
                <a:latin typeface="Arial Rounded MT Bold" pitchFamily="34" charset="0"/>
              </a:rPr>
              <a:t> (C</a:t>
            </a:r>
            <a:r>
              <a:rPr lang="en-IN" sz="2400" baseline="-25000" dirty="0" smtClean="0">
                <a:latin typeface="Arial Rounded MT Bold" pitchFamily="34" charset="0"/>
              </a:rPr>
              <a:t>23</a:t>
            </a:r>
            <a:r>
              <a:rPr lang="en-IN" sz="2400" dirty="0" smtClean="0">
                <a:latin typeface="Arial Rounded MT Bold" pitchFamily="34" charset="0"/>
              </a:rPr>
              <a:t>H</a:t>
            </a:r>
            <a:r>
              <a:rPr lang="en-IN" sz="2400" baseline="-25000" dirty="0" smtClean="0">
                <a:latin typeface="Arial Rounded MT Bold" pitchFamily="34" charset="0"/>
              </a:rPr>
              <a:t>28</a:t>
            </a:r>
            <a:r>
              <a:rPr lang="en-IN" sz="2400" dirty="0" smtClean="0">
                <a:latin typeface="Arial Rounded MT Bold" pitchFamily="34" charset="0"/>
              </a:rPr>
              <a:t>Cl</a:t>
            </a:r>
            <a:r>
              <a:rPr lang="en-IN" sz="2400" baseline="-25000" dirty="0" smtClean="0">
                <a:latin typeface="Arial Rounded MT Bold" pitchFamily="34" charset="0"/>
              </a:rPr>
              <a:t>3</a:t>
            </a:r>
            <a:r>
              <a:rPr lang="en-IN" sz="2400" dirty="0" smtClean="0">
                <a:latin typeface="Arial Rounded MT Bold" pitchFamily="34" charset="0"/>
              </a:rPr>
              <a:t>N</a:t>
            </a:r>
            <a:r>
              <a:rPr lang="en-IN" sz="2400" baseline="-25000" dirty="0" smtClean="0">
                <a:latin typeface="Arial Rounded MT Bold" pitchFamily="34" charset="0"/>
              </a:rPr>
              <a:t>3</a:t>
            </a:r>
            <a:r>
              <a:rPr lang="en-IN" sz="2400" dirty="0" smtClean="0">
                <a:latin typeface="Arial Rounded MT Bold" pitchFamily="34" charset="0"/>
              </a:rPr>
              <a:t>O)staining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Q-banding</a:t>
            </a:r>
            <a:r>
              <a:rPr lang="en-IN" sz="2400" dirty="0" smtClean="0">
                <a:latin typeface="Arial Rounded MT Bold" pitchFamily="34" charset="0"/>
              </a:rPr>
              <a:t>)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F-body on Y chromosome</a:t>
            </a:r>
            <a:r>
              <a:rPr lang="en-IN" sz="2400" dirty="0" smtClean="0">
                <a:latin typeface="Arial Rounded MT Bold" pitchFamily="34" charset="0"/>
              </a:rPr>
              <a:t>) :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(Barlow and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Vosa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1970)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IN" sz="2400" dirty="0" smtClean="0">
                <a:latin typeface="Arial Rounded MT Bold" pitchFamily="34" charset="0"/>
              </a:rPr>
              <a:t>Only the AT-</a:t>
            </a:r>
            <a:r>
              <a:rPr lang="en-IN" sz="2400" dirty="0" err="1" smtClean="0">
                <a:latin typeface="Arial Rounded MT Bold" pitchFamily="34" charset="0"/>
              </a:rPr>
              <a:t>quinacrin</a:t>
            </a:r>
            <a:r>
              <a:rPr lang="en-IN" sz="2400" dirty="0" smtClean="0">
                <a:latin typeface="Arial Rounded MT Bold" pitchFamily="34" charset="0"/>
              </a:rPr>
              <a:t>-complex fluoresces (intense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yellow)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IN" sz="2400" dirty="0" smtClean="0">
                <a:latin typeface="Arial Rounded MT Bold" pitchFamily="34" charset="0"/>
              </a:rPr>
              <a:t>Unreliable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(Van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Kooij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and van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Oost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1992)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G – Banding </a:t>
            </a:r>
            <a:r>
              <a:rPr lang="en-US" sz="2400" dirty="0" smtClean="0">
                <a:latin typeface="Arial Rounded MT Bold" pitchFamily="34" charset="0"/>
              </a:rPr>
              <a:t>: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  <a:r>
              <a:rPr lang="en-IN" sz="2400" dirty="0" err="1" smtClean="0">
                <a:latin typeface="Arial Rounded MT Bold" pitchFamily="34" charset="0"/>
              </a:rPr>
              <a:t>Giemsa</a:t>
            </a:r>
            <a:r>
              <a:rPr lang="en-IN" sz="2400" dirty="0" smtClean="0">
                <a:latin typeface="Arial Rounded MT Bold" pitchFamily="34" charset="0"/>
              </a:rPr>
              <a:t> stain of </a:t>
            </a:r>
            <a:r>
              <a:rPr lang="en-IN" sz="2400" dirty="0" err="1" smtClean="0">
                <a:latin typeface="Arial Rounded MT Bold" pitchFamily="34" charset="0"/>
              </a:rPr>
              <a:t>trypsin</a:t>
            </a:r>
            <a:r>
              <a:rPr lang="en-IN" sz="2400" dirty="0" smtClean="0">
                <a:latin typeface="Arial Rounded MT Bold" pitchFamily="34" charset="0"/>
              </a:rPr>
              <a:t> digested of chromosomes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dark regions : heterochromatic (AT rich)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light regions : </a:t>
            </a:r>
            <a:r>
              <a:rPr lang="en-IN" sz="2400" dirty="0" err="1" smtClean="0">
                <a:latin typeface="Arial Rounded MT Bold" pitchFamily="34" charset="0"/>
              </a:rPr>
              <a:t>euchromatic</a:t>
            </a:r>
            <a:r>
              <a:rPr lang="en-IN" sz="2400" dirty="0" smtClean="0">
                <a:latin typeface="Arial Rounded MT Bold" pitchFamily="34" charset="0"/>
              </a:rPr>
              <a:t> (GC rich)</a:t>
            </a:r>
          </a:p>
          <a:p>
            <a:endParaRPr lang="en-IN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760412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876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R- banding </a:t>
            </a:r>
            <a:r>
              <a:rPr lang="en-IN" sz="2400" dirty="0" smtClean="0">
                <a:latin typeface="Arial Rounded MT Bold" pitchFamily="34" charset="0"/>
              </a:rPr>
              <a:t>(Reverse banding to </a:t>
            </a:r>
            <a:r>
              <a:rPr lang="en-IN" sz="2400" dirty="0" err="1" smtClean="0">
                <a:latin typeface="Arial Rounded MT Bold" pitchFamily="34" charset="0"/>
              </a:rPr>
              <a:t>Giemsa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Spectral </a:t>
            </a:r>
            <a:r>
              <a:rPr lang="en-US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karyotyping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 : </a:t>
            </a:r>
            <a:r>
              <a:rPr lang="en-IN" sz="2400" dirty="0" smtClean="0">
                <a:latin typeface="Arial Rounded MT Bold" pitchFamily="34" charset="0"/>
              </a:rPr>
              <a:t>molecular cytogenetic techniques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….. all the pairs of chromosomes in different </a:t>
            </a:r>
            <a:r>
              <a:rPr lang="en-IN" sz="2400" dirty="0" err="1" smtClean="0">
                <a:latin typeface="Arial Rounded MT Bold" pitchFamily="34" charset="0"/>
              </a:rPr>
              <a:t>colors</a:t>
            </a:r>
            <a:r>
              <a:rPr lang="en-IN" sz="2400" dirty="0" smtClean="0">
                <a:latin typeface="Arial Rounded MT Bold" pitchFamily="34" charset="0"/>
              </a:rPr>
              <a:t>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(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Fluorescently 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labeled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probes for each chromosome</a:t>
            </a:r>
            <a:r>
              <a:rPr lang="en-IN" sz="2400" dirty="0" smtClean="0">
                <a:latin typeface="Arial Rounded MT Bold" pitchFamily="34" charset="0"/>
              </a:rPr>
              <a:t> are made by </a:t>
            </a:r>
            <a:r>
              <a:rPr lang="en-IN" sz="2400" dirty="0" err="1" smtClean="0">
                <a:latin typeface="Arial Rounded MT Bold" pitchFamily="34" charset="0"/>
              </a:rPr>
              <a:t>labeling</a:t>
            </a:r>
            <a:r>
              <a:rPr lang="en-IN" sz="2400" dirty="0" smtClean="0">
                <a:latin typeface="Arial Rounded MT Bold" pitchFamily="34" charset="0"/>
              </a:rPr>
              <a:t> chromosome-specific DNA with different </a:t>
            </a:r>
            <a:r>
              <a:rPr lang="en-IN" sz="2400" dirty="0" err="1" smtClean="0">
                <a:latin typeface="Arial Rounded MT Bold" pitchFamily="34" charset="0"/>
              </a:rPr>
              <a:t>fluorophore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  <a:endParaRPr lang="en-IN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pic>
        <p:nvPicPr>
          <p:cNvPr id="12290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048000"/>
            <a:ext cx="5486400" cy="352704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763012"/>
            <a:ext cx="85344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Zeta potential method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(Chan et al., 2006)</a:t>
            </a:r>
            <a:endParaRPr lang="en-IN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</a:t>
            </a:r>
            <a:r>
              <a:rPr lang="en-IN" sz="2400" dirty="0" err="1" smtClean="0">
                <a:latin typeface="Arial Rounded MT Bold" pitchFamily="34" charset="0"/>
              </a:rPr>
              <a:t>Confocal</a:t>
            </a:r>
            <a:r>
              <a:rPr lang="en-IN" sz="2400" dirty="0" smtClean="0">
                <a:latin typeface="Arial Rounded MT Bold" pitchFamily="34" charset="0"/>
              </a:rPr>
              <a:t> light absorption and scattering spectroscopic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microscopy (CLASS)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Raman spectroscopy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De Luca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al.,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2014)</a:t>
            </a:r>
          </a:p>
          <a:p>
            <a:pPr>
              <a:buFontTx/>
              <a:buChar char="-"/>
            </a:pPr>
            <a:endParaRPr lang="en-US" sz="20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Sperm </a:t>
            </a:r>
            <a:r>
              <a:rPr lang="en-US" sz="2400" dirty="0" err="1" smtClean="0">
                <a:latin typeface="Arial Rounded MT Bold" pitchFamily="34" charset="0"/>
              </a:rPr>
              <a:t>chemotaxis</a:t>
            </a:r>
            <a:r>
              <a:rPr lang="en-US" sz="2400" dirty="0" smtClean="0">
                <a:latin typeface="Arial Rounded MT Bold" pitchFamily="34" charset="0"/>
              </a:rPr>
              <a:t>                       </a:t>
            </a:r>
            <a:r>
              <a:rPr lang="en-US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Eisenbach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&amp; 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Giojalas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2006)</a:t>
            </a:r>
            <a:r>
              <a:rPr lang="en-IN" sz="2400" dirty="0" smtClean="0"/>
              <a:t/>
            </a:r>
            <a:br>
              <a:rPr lang="en-IN" sz="2400" dirty="0" smtClean="0"/>
            </a:b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IN" sz="2400" b="1" dirty="0" err="1" smtClean="0"/>
              <a:t>Hyaluronic</a:t>
            </a:r>
            <a:r>
              <a:rPr lang="en-IN" sz="2400" b="1" dirty="0" smtClean="0"/>
              <a:t> acid sperm binding</a:t>
            </a:r>
            <a:r>
              <a:rPr lang="en-IN" sz="2400" dirty="0" smtClean="0"/>
              <a:t>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Jakab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et al., 2005)</a:t>
            </a: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/>
              <a:t> </a:t>
            </a:r>
            <a:br>
              <a:rPr lang="en-IN" sz="2400" dirty="0" smtClean="0"/>
            </a:br>
            <a:r>
              <a:rPr lang="en-US" sz="2400" dirty="0" smtClean="0">
                <a:latin typeface="Arial Rounded MT Bold" pitchFamily="34" charset="0"/>
              </a:rPr>
              <a:t>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04800"/>
            <a:ext cx="8686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b="1" dirty="0" smtClean="0">
                <a:solidFill>
                  <a:srgbClr val="6600CC"/>
                </a:solidFill>
                <a:latin typeface="Arial Rounded MT Bold" pitchFamily="34" charset="0"/>
              </a:rPr>
              <a:t> Double fluorescence in-situ hybridization (FISH)</a:t>
            </a:r>
          </a:p>
          <a:p>
            <a:r>
              <a:rPr lang="en-IN" sz="2400" dirty="0" smtClean="0">
                <a:latin typeface="Arial Rounded MT Bold" pitchFamily="34" charset="0"/>
              </a:rPr>
              <a:t>   detect sex chromosomes in </a:t>
            </a:r>
            <a:r>
              <a:rPr lang="en-IN" sz="2400" dirty="0" err="1" smtClean="0">
                <a:latin typeface="Arial Rounded MT Bold" pitchFamily="34" charset="0"/>
              </a:rPr>
              <a:t>decondensed</a:t>
            </a:r>
            <a:r>
              <a:rPr lang="en-IN" sz="2400" dirty="0" smtClean="0">
                <a:latin typeface="Arial Rounded MT Bold" pitchFamily="34" charset="0"/>
              </a:rPr>
              <a:t> sperm nuclei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X- and Y-chromosome 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probes </a:t>
            </a:r>
            <a:r>
              <a:rPr lang="en-IN" sz="2400" dirty="0" smtClean="0">
                <a:latin typeface="Arial Rounded MT Bold" pitchFamily="34" charset="0"/>
              </a:rPr>
              <a:t>are used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- Great efficiency of  sperm screening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(Han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1993b; Flaherty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1996)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Q</a:t>
            </a:r>
            <a:r>
              <a:rPr lang="en-IN" sz="2400" dirty="0" err="1" smtClean="0">
                <a:latin typeface="Arial Rounded MT Bold" pitchFamily="34" charset="0"/>
              </a:rPr>
              <a:t>uestionable</a:t>
            </a:r>
            <a:r>
              <a:rPr lang="en-IN" sz="2400" dirty="0" smtClean="0">
                <a:latin typeface="Arial Rounded MT Bold" pitchFamily="34" charset="0"/>
              </a:rPr>
              <a:t> effectiveness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: Lab manipulation of sperm separation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                               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</a:t>
            </a:r>
            <a:r>
              <a:rPr lang="en-IN" sz="2000" dirty="0" err="1" smtClean="0">
                <a:solidFill>
                  <a:srgbClr val="FF0000"/>
                </a:solidFill>
                <a:latin typeface="Arial Rounded MT Bold" pitchFamily="34" charset="0"/>
              </a:rPr>
              <a:t>Claassens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IN" sz="2000" i="1" dirty="0" smtClean="0">
                <a:solidFill>
                  <a:srgbClr val="FF0000"/>
                </a:solidFill>
                <a:latin typeface="Arial Rounded MT Bold" pitchFamily="34" charset="0"/>
              </a:rPr>
              <a:t>et al.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, 1995)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</a:t>
            </a:r>
            <a:r>
              <a:rPr lang="en-IN" sz="2400" dirty="0" err="1" smtClean="0">
                <a:solidFill>
                  <a:srgbClr val="6600CC"/>
                </a:solidFill>
                <a:latin typeface="Arial Rounded MT Bold" pitchFamily="34" charset="0"/>
              </a:rPr>
              <a:t>olecular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 cytogenetic technique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: Uses </a:t>
            </a:r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fluorescent probes</a:t>
            </a:r>
            <a:r>
              <a:rPr lang="en-IN" sz="2400" dirty="0" smtClean="0">
                <a:latin typeface="Arial Rounded MT Bold" pitchFamily="34" charset="0"/>
              </a:rPr>
              <a:t> (bind to only those parts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of the chromosome with a high degree of sequence          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</a:t>
            </a:r>
            <a:r>
              <a:rPr lang="en-IN" sz="2400" dirty="0" err="1" smtClean="0">
                <a:latin typeface="Arial Rounded MT Bold" pitchFamily="34" charset="0"/>
              </a:rPr>
              <a:t>complementarity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: P</a:t>
            </a:r>
            <a:r>
              <a:rPr lang="en-IN" sz="2400" dirty="0" err="1" smtClean="0">
                <a:latin typeface="Arial Rounded MT Bold" pitchFamily="34" charset="0"/>
              </a:rPr>
              <a:t>resence</a:t>
            </a:r>
            <a:r>
              <a:rPr lang="en-IN" sz="2400" dirty="0" smtClean="0">
                <a:latin typeface="Arial Rounded MT Bold" pitchFamily="34" charset="0"/>
              </a:rPr>
              <a:t> or absence of specific DNA sequence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emen sexing\FISH+technique+is+based+on+the+unique+ability+of+a+single+stranded+piece+of+DNA+(probe)+to+anneal+or+hybridize+with+its+complementary+target+sequence+on+the+chromosome -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 l="27669" t="24606" r="27669" b="24606"/>
          <a:stretch>
            <a:fillRect/>
          </a:stretch>
        </p:blipFill>
        <p:spPr bwMode="auto">
          <a:xfrm>
            <a:off x="685800" y="76200"/>
            <a:ext cx="746760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04800" y="54102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Double-</a:t>
            </a:r>
            <a:r>
              <a:rPr lang="en-IN" sz="2400" dirty="0" err="1" smtClean="0">
                <a:latin typeface="Arial Rounded MT Bold" pitchFamily="34" charset="0"/>
              </a:rPr>
              <a:t>labeled</a:t>
            </a:r>
            <a:r>
              <a:rPr lang="en-IN" sz="2400" dirty="0" smtClean="0">
                <a:latin typeface="Arial Rounded MT Bold" pitchFamily="34" charset="0"/>
              </a:rPr>
              <a:t> FISH </a:t>
            </a:r>
          </a:p>
          <a:p>
            <a:r>
              <a:rPr lang="en-IN" sz="2400" dirty="0" smtClean="0">
                <a:latin typeface="Arial Rounded MT Bold" pitchFamily="34" charset="0"/>
              </a:rPr>
              <a:t>  : more accurate and reliable than single-</a:t>
            </a:r>
            <a:r>
              <a:rPr lang="en-IN" sz="2400" dirty="0" err="1" smtClean="0">
                <a:latin typeface="Arial Rounded MT Bold" pitchFamily="34" charset="0"/>
              </a:rPr>
              <a:t>labeled</a:t>
            </a:r>
            <a:r>
              <a:rPr lang="en-IN" sz="2400" dirty="0" smtClean="0">
                <a:latin typeface="Arial Rounded MT Bold" pitchFamily="34" charset="0"/>
              </a:rPr>
              <a:t> FISH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and </a:t>
            </a:r>
            <a:r>
              <a:rPr lang="en-IN" sz="2400" dirty="0" err="1" smtClean="0">
                <a:latin typeface="Arial Rounded MT Bold" pitchFamily="34" charset="0"/>
              </a:rPr>
              <a:t>quinacrine</a:t>
            </a:r>
            <a:r>
              <a:rPr lang="en-IN" sz="2400" dirty="0" smtClean="0">
                <a:latin typeface="Arial Rounded MT Bold" pitchFamily="34" charset="0"/>
              </a:rPr>
              <a:t> staining 	                             </a:t>
            </a:r>
            <a:r>
              <a:rPr lang="en-IN" sz="2000" dirty="0" smtClean="0">
                <a:solidFill>
                  <a:srgbClr val="FF0000"/>
                </a:solidFill>
                <a:latin typeface="Arial Rounded MT Bold" pitchFamily="34" charset="0"/>
              </a:rPr>
              <a:t>(Han, 1993)</a:t>
            </a:r>
            <a:endParaRPr lang="en-IN" sz="2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533400"/>
          <a:ext cx="868680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Sexed Semen Products Offered by Major A.I. Organizations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Organization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 dirty="0" smtClean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Product </a:t>
                      </a:r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Label/Name 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Stated % Females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ABS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ABS Sexation TM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Accelerated Genetics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ACC-SS® (ACCESS Sexed Semen)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Alta Genetics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Alta511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 dirty="0" err="1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Genex</a:t>
                      </a:r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 /CRI 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GenChoice 90TM</a:t>
                      </a:r>
                      <a:b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</a:br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GenChoice 75TM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b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</a:br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75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Select Sires 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1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gender </a:t>
                      </a:r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SELECTed TM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Semex Alliance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Semexx TM </a:t>
                      </a:r>
                      <a:endParaRPr lang="en-IN" sz="2400" b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400" b="0" i="0" dirty="0">
                          <a:solidFill>
                            <a:schemeClr val="tx1"/>
                          </a:solidFill>
                          <a:latin typeface="Arial Rounded MT Bold" pitchFamily="34" charset="0"/>
                        </a:rPr>
                        <a:t>90</a:t>
                      </a:r>
                      <a:endParaRPr lang="en-IN" sz="2400" b="0" dirty="0">
                        <a:solidFill>
                          <a:schemeClr val="tx1"/>
                        </a:solidFill>
                        <a:latin typeface="Arial Rounded MT Bold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28600"/>
            <a:ext cx="8458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latin typeface="Arial Rounded MT Bold" pitchFamily="34" charset="0"/>
              </a:rPr>
              <a:t>- (</a:t>
            </a:r>
            <a:r>
              <a:rPr lang="en-IN" sz="2400" b="1" dirty="0" smtClean="0">
                <a:latin typeface="Arial Rounded MT Bold" pitchFamily="34" charset="0"/>
              </a:rPr>
              <a:t>ABS India</a:t>
            </a:r>
            <a:r>
              <a:rPr lang="en-IN" sz="2400" dirty="0" smtClean="0">
                <a:latin typeface="Arial Rounded MT Bold" pitchFamily="34" charset="0"/>
              </a:rPr>
              <a:t>) is part of Genus PLC –provider of bovine genetics and reproduction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b="1" dirty="0" smtClean="0">
                <a:latin typeface="Arial Rounded MT Bold" pitchFamily="34" charset="0"/>
              </a:rPr>
              <a:t>- PUNE, India (April 28, 2016)</a:t>
            </a:r>
            <a:r>
              <a:rPr lang="en-IN" sz="2400" dirty="0" smtClean="0">
                <a:latin typeface="Arial Rounded MT Bold" pitchFamily="34" charset="0"/>
              </a:rPr>
              <a:t>— </a:t>
            </a:r>
            <a:r>
              <a:rPr lang="en-IN" sz="2400" u="sng" dirty="0" smtClean="0">
                <a:latin typeface="Arial Rounded MT Bold" pitchFamily="34" charset="0"/>
              </a:rPr>
              <a:t>Genus </a:t>
            </a:r>
            <a:r>
              <a:rPr lang="en-IN" sz="2400" dirty="0" smtClean="0">
                <a:latin typeface="Arial Rounded MT Bold" pitchFamily="34" charset="0"/>
                <a:hlinkClick r:id="rId2"/>
              </a:rPr>
              <a:t>ABS India</a:t>
            </a:r>
            <a:r>
              <a:rPr lang="en-IN" sz="2400" dirty="0" smtClean="0">
                <a:latin typeface="Arial Rounded MT Bold" pitchFamily="34" charset="0"/>
              </a:rPr>
              <a:t/>
            </a:r>
            <a:br>
              <a:rPr lang="en-IN" sz="2400" dirty="0" smtClean="0">
                <a:latin typeface="Arial Rounded MT Bold" pitchFamily="34" charset="0"/>
              </a:rPr>
            </a:br>
            <a:r>
              <a:rPr lang="en-IN" sz="2400" dirty="0" smtClean="0">
                <a:latin typeface="Arial Rounded MT Bold" pitchFamily="34" charset="0"/>
              </a:rPr>
              <a:t>      : Joint Venture (JV) collaboration with B G </a:t>
            </a:r>
            <a:r>
              <a:rPr lang="en-IN" sz="2400" dirty="0" err="1" smtClean="0">
                <a:latin typeface="Arial Rounded MT Bold" pitchFamily="34" charset="0"/>
              </a:rPr>
              <a:t>Chitale</a:t>
            </a:r>
            <a:r>
              <a:rPr lang="en-IN" sz="2400" dirty="0" smtClean="0">
                <a:latin typeface="Arial Rounded MT Bold" pitchFamily="34" charset="0"/>
              </a:rPr>
              <a:t>,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</a:t>
            </a:r>
            <a:r>
              <a:rPr lang="en-IN" sz="2400" dirty="0" err="1" smtClean="0">
                <a:latin typeface="Arial Rounded MT Bold" pitchFamily="34" charset="0"/>
              </a:rPr>
              <a:t>Bhilwadi</a:t>
            </a: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  - new bull stud facility BRAHMA (</a:t>
            </a:r>
            <a:r>
              <a:rPr lang="en-IN" sz="2400" dirty="0" err="1" smtClean="0">
                <a:latin typeface="Arial Rounded MT Bold" pitchFamily="34" charset="0"/>
              </a:rPr>
              <a:t>Brahmanand</a:t>
            </a:r>
            <a:r>
              <a:rPr lang="en-IN" sz="2400" dirty="0" smtClean="0">
                <a:latin typeface="Arial Rounded MT Bold" pitchFamily="34" charset="0"/>
              </a:rPr>
              <a:t>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 Nagar, District </a:t>
            </a:r>
            <a:r>
              <a:rPr lang="en-IN" sz="2400" dirty="0" err="1" smtClean="0">
                <a:latin typeface="Arial Rounded MT Bold" pitchFamily="34" charset="0"/>
              </a:rPr>
              <a:t>Sangli</a:t>
            </a:r>
            <a:r>
              <a:rPr lang="en-IN" sz="2400" dirty="0" smtClean="0">
                <a:latin typeface="Arial Rounded MT Bold" pitchFamily="34" charset="0"/>
              </a:rPr>
              <a:t>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400" dirty="0" smtClean="0">
                <a:latin typeface="Arial Rounded MT Bold" pitchFamily="34" charset="0"/>
              </a:rPr>
              <a:t> ABS India offers </a:t>
            </a:r>
            <a:r>
              <a:rPr lang="en-IN" sz="2400" b="1" dirty="0" err="1" smtClean="0">
                <a:latin typeface="Arial Rounded MT Bold" pitchFamily="34" charset="0"/>
              </a:rPr>
              <a:t>Sexcel</a:t>
            </a:r>
            <a:r>
              <a:rPr lang="en-IN" sz="2400" b="1" dirty="0" smtClean="0">
                <a:latin typeface="Arial Rounded MT Bold" pitchFamily="34" charset="0"/>
              </a:rPr>
              <a:t>™</a:t>
            </a:r>
            <a:r>
              <a:rPr lang="en-IN" sz="2400" dirty="0" smtClean="0">
                <a:latin typeface="Arial Rounded MT Bold" pitchFamily="34" charset="0"/>
              </a:rPr>
              <a:t> (Sexed Semen) 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Holstein, Jersey, Cross Breed, Murrah, </a:t>
            </a:r>
            <a:r>
              <a:rPr lang="en-IN" sz="2400" dirty="0" err="1" smtClean="0">
                <a:latin typeface="Arial Rounded MT Bold" pitchFamily="34" charset="0"/>
              </a:rPr>
              <a:t>Sahiwal</a:t>
            </a:r>
            <a:r>
              <a:rPr lang="en-IN" sz="2400" dirty="0" smtClean="0">
                <a:latin typeface="Arial Rounded MT Bold" pitchFamily="34" charset="0"/>
              </a:rPr>
              <a:t>, GIR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&amp; Red Sindhi.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ABS India : represented in Bihar, Gujarat, Haryana, Punjab, Rajasthan, </a:t>
            </a:r>
            <a:r>
              <a:rPr lang="en-IN" sz="2400" dirty="0" err="1" smtClean="0">
                <a:latin typeface="Arial Rounded MT Bold" pitchFamily="34" charset="0"/>
              </a:rPr>
              <a:t>Tamilnadu</a:t>
            </a:r>
            <a:r>
              <a:rPr lang="en-IN" sz="2400" dirty="0" smtClean="0">
                <a:latin typeface="Arial Rounded MT Bold" pitchFamily="34" charset="0"/>
              </a:rPr>
              <a:t>, Uttar Pradesh (West), Uttar Pradesh (East), Uttar Pradesh (Central), </a:t>
            </a:r>
            <a:r>
              <a:rPr lang="en-IN" sz="2400" dirty="0" err="1" smtClean="0">
                <a:latin typeface="Arial Rounded MT Bold" pitchFamily="34" charset="0"/>
              </a:rPr>
              <a:t>Uttarakhand</a:t>
            </a:r>
            <a:r>
              <a:rPr lang="en-IN" sz="2400" dirty="0" smtClean="0">
                <a:latin typeface="Arial Rounded MT Bold" pitchFamily="34" charset="0"/>
              </a:rPr>
              <a:t> through authorised business associates and distributors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956608"/>
            <a:ext cx="6477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solidFill>
                  <a:srgbClr val="6600CC"/>
                </a:solidFill>
                <a:latin typeface="Arial Rounded MT Bold" pitchFamily="34" charset="0"/>
              </a:rPr>
              <a:t>Uttar Pradesh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Indian’s </a:t>
            </a:r>
            <a:r>
              <a:rPr lang="en-IN" sz="2400" dirty="0" err="1" smtClean="0">
                <a:latin typeface="Arial Rounded MT Bold" pitchFamily="34" charset="0"/>
              </a:rPr>
              <a:t>Pharmacare</a:t>
            </a:r>
            <a:r>
              <a:rPr lang="en-IN" sz="2400" dirty="0" smtClean="0">
                <a:latin typeface="Arial Rounded MT Bold" pitchFamily="34" charset="0"/>
              </a:rPr>
              <a:t> Pvt. Ltd., Meerut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</a:t>
            </a:r>
            <a:r>
              <a:rPr lang="en-IN" sz="2400" dirty="0" err="1" smtClean="0">
                <a:latin typeface="Arial Rounded MT Bold" pitchFamily="34" charset="0"/>
              </a:rPr>
              <a:t>Kaamdhenu</a:t>
            </a:r>
            <a:r>
              <a:rPr lang="en-IN" sz="2400" dirty="0" smtClean="0">
                <a:latin typeface="Arial Rounded MT Bold" pitchFamily="34" charset="0"/>
              </a:rPr>
              <a:t> Cattle Breeder, </a:t>
            </a:r>
            <a:r>
              <a:rPr lang="en-IN" sz="2400" dirty="0" err="1" smtClean="0">
                <a:latin typeface="Arial Rounded MT Bold" pitchFamily="34" charset="0"/>
              </a:rPr>
              <a:t>Modi</a:t>
            </a:r>
            <a:r>
              <a:rPr lang="en-IN" sz="2400" dirty="0" smtClean="0">
                <a:latin typeface="Arial Rounded MT Bold" pitchFamily="34" charset="0"/>
              </a:rPr>
              <a:t> Nagar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Krishna Dairy, </a:t>
            </a:r>
            <a:r>
              <a:rPr lang="en-IN" sz="2400" dirty="0" err="1" smtClean="0">
                <a:latin typeface="Arial Rounded MT Bold" pitchFamily="34" charset="0"/>
              </a:rPr>
              <a:t>Azamgarh</a:t>
            </a:r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V.K. Traders, Varanasi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762000"/>
            <a:ext cx="85344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Most ideal route for </a:t>
            </a:r>
            <a:r>
              <a:rPr lang="en-US" sz="2400" dirty="0" err="1" smtClean="0">
                <a:latin typeface="Arial Rounded MT Bold" pitchFamily="34" charset="0"/>
              </a:rPr>
              <a:t>preselection</a:t>
            </a:r>
            <a:r>
              <a:rPr lang="en-US" sz="2400" dirty="0" smtClean="0">
                <a:latin typeface="Arial Rounded MT Bold" pitchFamily="34" charset="0"/>
              </a:rPr>
              <a:t> of sex : Semen sexing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Variable accuracy and efficiency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Flow </a:t>
            </a:r>
            <a:r>
              <a:rPr lang="en-US" sz="2400" dirty="0" err="1" smtClean="0">
                <a:latin typeface="Arial Rounded MT Bold" pitchFamily="34" charset="0"/>
              </a:rPr>
              <a:t>cytometry</a:t>
            </a:r>
            <a:r>
              <a:rPr lang="en-US" sz="2400" dirty="0" smtClean="0">
                <a:latin typeface="Arial Rounded MT Bold" pitchFamily="34" charset="0"/>
              </a:rPr>
              <a:t> is best till date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(</a:t>
            </a:r>
            <a:r>
              <a:rPr lang="en-IN" sz="2400" dirty="0" smtClean="0">
                <a:latin typeface="Arial Rounded MT Bold" pitchFamily="34" charset="0"/>
              </a:rPr>
              <a:t>relatively slow, and requires specialized, expensive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and immobile equipment and skilled operators)     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                                           </a:t>
            </a:r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Predetermine of sex of offspring from : 85–95%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</a:t>
            </a:r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endParaRPr lang="en-US" sz="2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524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Conclusion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6858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3048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Future  prospects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838200"/>
            <a:ext cx="8763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76200" dist="38100" dir="3840000" algn="ctr" rotWithShape="0">
              <a:srgbClr val="000000">
                <a:alpha val="5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3400" y="9906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Need to develop newer technique or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modification</a:t>
            </a:r>
            <a:r>
              <a:rPr lang="en-US" sz="2400" dirty="0" smtClean="0">
                <a:latin typeface="Arial Rounded MT Bold" pitchFamily="34" charset="0"/>
              </a:rPr>
              <a:t> in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flow </a:t>
            </a:r>
            <a:r>
              <a:rPr lang="en-US" sz="2400" dirty="0" err="1" smtClean="0">
                <a:latin typeface="Arial Rounded MT Bold" pitchFamily="34" charset="0"/>
              </a:rPr>
              <a:t>cytometry</a:t>
            </a:r>
            <a:r>
              <a:rPr lang="en-US" sz="2400" dirty="0" smtClean="0">
                <a:latin typeface="Arial Rounded MT Bold" pitchFamily="34" charset="0"/>
              </a:rPr>
              <a:t> method 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With point of view as :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Lower cost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more Number of sperm sexed in less time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Less damaging effect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More accurate and more efficient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Need to evaluate more acceptable and effective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methods with  better  accuracy and  low  costs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- Can be applied in both  </a:t>
            </a:r>
            <a:r>
              <a:rPr lang="en-US" sz="2400" dirty="0" smtClean="0">
                <a:solidFill>
                  <a:srgbClr val="6600CC"/>
                </a:solidFill>
                <a:latin typeface="Arial Rounded MT Bold" pitchFamily="34" charset="0"/>
              </a:rPr>
              <a:t>humans  and  livestock</a:t>
            </a:r>
            <a:endParaRPr lang="en-US" sz="2400" dirty="0">
              <a:solidFill>
                <a:srgbClr val="6600CC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381000"/>
            <a:ext cx="853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- Need to work on more advance techniques : 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- CLASS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- Raman spectroscopy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- Zeta potential method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- Sperm </a:t>
            </a:r>
            <a:r>
              <a:rPr lang="en-US" sz="2400" dirty="0" err="1" smtClean="0">
                <a:latin typeface="Arial Rounded MT Bold" pitchFamily="34" charset="0"/>
              </a:rPr>
              <a:t>chemotaxis</a:t>
            </a:r>
            <a:endParaRPr lang="en-IN" sz="2400" dirty="0" smtClean="0">
              <a:latin typeface="Arial Rounded MT Bold" pitchFamily="34" charset="0"/>
            </a:endParaRP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- </a:t>
            </a:r>
            <a:r>
              <a:rPr lang="en-IN" sz="2400" dirty="0" err="1" smtClean="0">
                <a:latin typeface="Arial Rounded MT Bold" pitchFamily="34" charset="0"/>
              </a:rPr>
              <a:t>Hyialuronic</a:t>
            </a:r>
            <a:r>
              <a:rPr lang="en-IN" sz="2400" dirty="0" smtClean="0">
                <a:latin typeface="Arial Rounded MT Bold" pitchFamily="34" charset="0"/>
              </a:rPr>
              <a:t>-acid sperm binding</a:t>
            </a:r>
          </a:p>
          <a:p>
            <a:endParaRPr lang="en-IN" sz="2400" dirty="0" smtClean="0">
              <a:latin typeface="Arial Rounded MT Bold" pitchFamily="34" charset="0"/>
            </a:endParaRPr>
          </a:p>
          <a:p>
            <a:r>
              <a:rPr lang="en-IN" sz="2400" dirty="0" smtClean="0">
                <a:latin typeface="Arial Rounded MT Bold" pitchFamily="34" charset="0"/>
              </a:rPr>
              <a:t>      - Real-time motile sperm organelle morphology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     examination                                              (MSOME)  </a:t>
            </a:r>
          </a:p>
          <a:p>
            <a:r>
              <a:rPr lang="en-IN" sz="2400" dirty="0" smtClean="0">
                <a:latin typeface="Arial Rounded MT Bold" pitchFamily="34" charset="0"/>
              </a:rPr>
              <a:t>    </a:t>
            </a:r>
            <a:endParaRPr lang="en-IN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3797</TotalTime>
  <Words>4209</Words>
  <Application>Microsoft Office PowerPoint</Application>
  <PresentationFormat>On-screen Show (4:3)</PresentationFormat>
  <Paragraphs>1041</Paragraphs>
  <Slides>77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711</cp:revision>
  <dcterms:created xsi:type="dcterms:W3CDTF">2006-08-16T00:00:00Z</dcterms:created>
  <dcterms:modified xsi:type="dcterms:W3CDTF">2018-05-11T05:07:14Z</dcterms:modified>
</cp:coreProperties>
</file>