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77" r:id="rId5"/>
    <p:sldId id="275" r:id="rId6"/>
    <p:sldId id="259" r:id="rId7"/>
    <p:sldId id="260" r:id="rId8"/>
    <p:sldId id="261" r:id="rId9"/>
    <p:sldId id="262" r:id="rId10"/>
    <p:sldId id="263" r:id="rId11"/>
    <p:sldId id="276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8" r:id="rId24"/>
    <p:sldId id="279" r:id="rId25"/>
    <p:sldId id="281" r:id="rId26"/>
    <p:sldId id="280" r:id="rId27"/>
    <p:sldId id="282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381000" y="1524000"/>
            <a:ext cx="8305800" cy="45858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lgerian" pitchFamily="82" charset="0"/>
                <a:ea typeface="Times New Roman" pitchFamily="18" charset="0"/>
                <a:cs typeface="Mangal" pitchFamily="18" charset="0"/>
              </a:rPr>
              <a:t>ENDOCRINOLOGY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4800" b="1" dirty="0" smtClean="0">
                <a:solidFill>
                  <a:srgbClr val="FF0000"/>
                </a:solidFill>
                <a:latin typeface="Algerian" pitchFamily="82" charset="0"/>
                <a:ea typeface="Times New Roman" pitchFamily="18" charset="0"/>
                <a:cs typeface="Mangal" pitchFamily="18" charset="0"/>
              </a:rPr>
              <a:t>of</a:t>
            </a:r>
            <a:endParaRPr kumimoji="0" lang="en-US" sz="48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lgerian" pitchFamily="82" charset="0"/>
              <a:ea typeface="Times New Roman" pitchFamily="18" charset="0"/>
              <a:cs typeface="Mangal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4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lgerian" pitchFamily="82" charset="0"/>
                <a:ea typeface="Times New Roman" pitchFamily="18" charset="0"/>
                <a:cs typeface="Mangal" pitchFamily="18" charset="0"/>
              </a:rPr>
              <a:t>MALE REPRODUCTION</a:t>
            </a: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4000" b="1" dirty="0" smtClean="0">
              <a:latin typeface="Algerian" pitchFamily="82" charset="0"/>
              <a:cs typeface="Mangal" pitchFamily="18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4000" b="1" dirty="0" smtClean="0">
              <a:latin typeface="Algerian" pitchFamily="82" charset="0"/>
              <a:cs typeface="Mangal" pitchFamily="18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4000" b="1" dirty="0" smtClean="0">
              <a:latin typeface="Algerian" pitchFamily="82" charset="0"/>
              <a:cs typeface="Mangal" pitchFamily="18" charset="0"/>
            </a:endParaRPr>
          </a:p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2800" b="1" dirty="0" smtClean="0">
                <a:latin typeface="Arial Rounded MT Bold" pitchFamily="34" charset="0"/>
                <a:cs typeface="Mangal" pitchFamily="18" charset="0"/>
              </a:rPr>
              <a:t>- Dr. </a:t>
            </a:r>
            <a:r>
              <a:rPr lang="en-US" sz="2800" b="1" dirty="0" err="1" smtClean="0">
                <a:latin typeface="Arial Rounded MT Bold" pitchFamily="34" charset="0"/>
                <a:cs typeface="Mangal" pitchFamily="18" charset="0"/>
              </a:rPr>
              <a:t>Vikas</a:t>
            </a:r>
            <a:r>
              <a:rPr lang="en-US" sz="2800" b="1" dirty="0" smtClean="0">
                <a:latin typeface="Arial Rounded MT Bold" pitchFamily="34" charset="0"/>
                <a:cs typeface="Mangal" pitchFamily="18" charset="0"/>
              </a:rPr>
              <a:t> </a:t>
            </a:r>
            <a:r>
              <a:rPr lang="en-US" sz="2800" b="1" dirty="0" err="1" smtClean="0">
                <a:latin typeface="Arial Rounded MT Bold" pitchFamily="34" charset="0"/>
                <a:cs typeface="Mangal" pitchFamily="18" charset="0"/>
              </a:rPr>
              <a:t>Sachan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Rounded MT Bold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228600" y="228600"/>
            <a:ext cx="8610600" cy="612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lgerian" pitchFamily="82" charset="0"/>
                <a:ea typeface="Times New Roman" pitchFamily="18" charset="0"/>
                <a:cs typeface="Mangal" pitchFamily="18" charset="0"/>
              </a:rPr>
              <a:t>ENDOCRINOLOGY OF THE MALE REPRODUCTION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lgerian" pitchFamily="82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- Controlled by - Pituitary gonadotrophins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                              Gonadal androgens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sz="2800" dirty="0" smtClean="0">
              <a:solidFill>
                <a:srgbClr val="000000"/>
              </a:solidFill>
              <a:latin typeface="Arial Rounded MT Bold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sz="2800" dirty="0" smtClean="0">
              <a:solidFill>
                <a:srgbClr val="000000"/>
              </a:solidFill>
              <a:latin typeface="Arial Rounded MT Bold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- Only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negative feedback  mechanism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sz="2800" dirty="0" smtClean="0">
                <a:solidFill>
                  <a:srgbClr val="000000"/>
                </a:solidFill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  (Unlike in female)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Arial Rounded MT Bold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  i.e. Synchrony b/w pituitary gonadotrophins   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en-US" sz="2800" dirty="0" smtClean="0">
                <a:solidFill>
                  <a:srgbClr val="000000"/>
                </a:solidFill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 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with gonads in male is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non cyclic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sz="2800" dirty="0" smtClean="0">
              <a:solidFill>
                <a:srgbClr val="000000"/>
              </a:solidFill>
              <a:latin typeface="Arial Rounded MT Bold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lang="en-US" sz="2800" dirty="0" smtClean="0">
              <a:solidFill>
                <a:srgbClr val="000000"/>
              </a:solidFill>
              <a:latin typeface="Arial Rounded MT Bold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After castration – Retained pulse frequency of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sz="2800" b="0" i="0" u="none" strike="noStrike" cap="none" normalizeH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                                    </a:t>
            </a:r>
            <a:r>
              <a:rPr kumimoji="0" lang="en-US" sz="28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LH and FSH</a:t>
            </a:r>
            <a:endParaRPr kumimoji="0" 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 Rounded MT Bold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228600" y="806708"/>
            <a:ext cx="8763000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dirty="0" smtClean="0">
                <a:solidFill>
                  <a:srgbClr val="000000"/>
                </a:solidFill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- Hypothalamus - Interface between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dirty="0" smtClean="0">
                <a:solidFill>
                  <a:srgbClr val="000000"/>
                </a:solidFill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                              - Nervous and endocrine system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sz="2800" dirty="0" smtClean="0">
              <a:solidFill>
                <a:srgbClr val="000000"/>
              </a:solidFill>
              <a:latin typeface="Arial Rounded MT Bold" pitchFamily="34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endParaRPr lang="en-US" sz="2800" dirty="0" smtClean="0">
              <a:solidFill>
                <a:srgbClr val="000000"/>
              </a:solidFill>
              <a:latin typeface="Arial Rounded MT Bold" pitchFamily="34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dirty="0" smtClean="0">
                <a:solidFill>
                  <a:srgbClr val="000000"/>
                </a:solidFill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- GnRH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synthesized </a:t>
            </a:r>
            <a:r>
              <a:rPr lang="en-US" sz="2800" dirty="0" smtClean="0">
                <a:solidFill>
                  <a:srgbClr val="000000"/>
                </a:solidFill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in neurons in hypothalamus,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dirty="0" smtClean="0">
                <a:solidFill>
                  <a:srgbClr val="000000"/>
                </a:solidFill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             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released</a:t>
            </a:r>
            <a:r>
              <a:rPr lang="en-US" sz="2800" dirty="0" smtClean="0">
                <a:solidFill>
                  <a:srgbClr val="000000"/>
                </a:solidFill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at nerve endings (episodic)             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dirty="0" smtClean="0">
                <a:solidFill>
                  <a:srgbClr val="000000"/>
                </a:solidFill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             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transferred</a:t>
            </a:r>
            <a:r>
              <a:rPr lang="en-US" sz="2800" dirty="0" smtClean="0">
                <a:solidFill>
                  <a:srgbClr val="000000"/>
                </a:solidFill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via </a:t>
            </a:r>
            <a:r>
              <a:rPr lang="en-US" sz="2800" dirty="0" err="1" smtClean="0">
                <a:solidFill>
                  <a:srgbClr val="000000"/>
                </a:solidFill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hypophyseal</a:t>
            </a:r>
            <a:r>
              <a:rPr lang="en-US" sz="2800" dirty="0" smtClean="0">
                <a:solidFill>
                  <a:srgbClr val="000000"/>
                </a:solidFill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portal system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800" dirty="0" smtClean="0">
              <a:solidFill>
                <a:srgbClr val="000000"/>
              </a:solidFill>
              <a:latin typeface="Arial Rounded MT Bold" pitchFamily="34" charset="0"/>
              <a:ea typeface="Times New Roman" pitchFamily="18" charset="0"/>
              <a:cs typeface="Times New Roman" pitchFamily="18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dirty="0" smtClean="0">
                <a:solidFill>
                  <a:srgbClr val="000000"/>
                </a:solidFill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               ……..Anterior pituitary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sz="2800" dirty="0" smtClean="0">
                <a:solidFill>
                  <a:srgbClr val="000000"/>
                </a:solidFill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                          ………Gonadotrophins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IN" sz="28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228600" y="499170"/>
            <a:ext cx="876300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IN" sz="2800" dirty="0" smtClean="0">
              <a:latin typeface="Arial Rounded MT Bold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-"/>
            </a:pPr>
            <a:r>
              <a:rPr lang="en-IN" sz="2800" dirty="0" smtClean="0">
                <a:latin typeface="Arial Rounded MT Bold" pitchFamily="34" charset="0"/>
              </a:rPr>
              <a:t> Sex Hormones are sex specific 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N" sz="2800" dirty="0" smtClean="0">
                <a:latin typeface="Arial Rounded MT Bold" pitchFamily="34" charset="0"/>
              </a:rPr>
              <a:t>  e.g. </a:t>
            </a:r>
            <a:r>
              <a:rPr lang="en-IN" sz="2800" dirty="0" err="1" smtClean="0">
                <a:latin typeface="Arial Rounded MT Bold" pitchFamily="34" charset="0"/>
              </a:rPr>
              <a:t>Estrogen</a:t>
            </a:r>
            <a:r>
              <a:rPr lang="en-IN" sz="2800" dirty="0" smtClean="0">
                <a:latin typeface="Arial Rounded MT Bold" pitchFamily="34" charset="0"/>
              </a:rPr>
              <a:t> and progesterone   - Female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N" sz="2800" dirty="0" smtClean="0">
                <a:latin typeface="Arial Rounded MT Bold" pitchFamily="34" charset="0"/>
              </a:rPr>
              <a:t>          Testosterone                              - Males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800" dirty="0" smtClean="0">
              <a:latin typeface="Arial Rounded MT Bold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IN" sz="2800" dirty="0" smtClean="0">
              <a:latin typeface="Arial Rounded MT Bold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IN" sz="2800" dirty="0" smtClean="0">
              <a:latin typeface="Arial Rounded MT Bold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IN" sz="2800" dirty="0" smtClean="0">
                <a:latin typeface="Arial Rounded MT Bold" pitchFamily="34" charset="0"/>
              </a:rPr>
              <a:t>- </a:t>
            </a:r>
            <a:r>
              <a:rPr lang="en-IN" sz="2800" dirty="0" smtClean="0">
                <a:solidFill>
                  <a:srgbClr val="00B050"/>
                </a:solidFill>
                <a:latin typeface="Arial Rounded MT Bold" pitchFamily="34" charset="0"/>
              </a:rPr>
              <a:t>Sex specificity is limited</a:t>
            </a:r>
            <a:endParaRPr lang="en-US" sz="2800" dirty="0" smtClean="0">
              <a:solidFill>
                <a:srgbClr val="00B050"/>
              </a:solidFill>
              <a:latin typeface="Arial Rounded MT Bold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228600" y="152400"/>
            <a:ext cx="8763000" cy="74174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>
              <a:buFontTx/>
              <a:buChar char="-"/>
            </a:pPr>
            <a:r>
              <a:rPr lang="en-US" sz="2800" dirty="0" smtClean="0">
                <a:solidFill>
                  <a:srgbClr val="000000"/>
                </a:solidFill>
                <a:latin typeface="Arial Rounded MT Bold" pitchFamily="34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lang="en-IN" sz="2800" dirty="0" smtClean="0">
                <a:solidFill>
                  <a:srgbClr val="00B050"/>
                </a:solidFill>
                <a:latin typeface="Arial Rounded MT Bold" pitchFamily="34" charset="0"/>
              </a:rPr>
              <a:t>LH receptors </a:t>
            </a:r>
            <a:r>
              <a:rPr lang="en-IN" sz="2800" dirty="0" smtClean="0">
                <a:latin typeface="Arial Rounded MT Bold" pitchFamily="34" charset="0"/>
              </a:rPr>
              <a:t>on leydig cells in bulls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     (</a:t>
            </a:r>
            <a:r>
              <a:rPr lang="en-IN" sz="2800" dirty="0" err="1" smtClean="0">
                <a:latin typeface="Arial Rounded MT Bold" pitchFamily="34" charset="0"/>
              </a:rPr>
              <a:t>Upto</a:t>
            </a:r>
            <a:r>
              <a:rPr lang="en-IN" sz="2800" dirty="0" smtClean="0">
                <a:latin typeface="Arial Rounded MT Bold" pitchFamily="34" charset="0"/>
              </a:rPr>
              <a:t> 6-7 months of age)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   - Less in no. and less sensitive 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   - No stimulus for testosterone</a:t>
            </a:r>
          </a:p>
          <a:p>
            <a:pPr lvl="0"/>
            <a:endParaRPr lang="en-IN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IN" sz="2800" dirty="0" smtClean="0">
                <a:latin typeface="Arial Rounded MT Bold" pitchFamily="34" charset="0"/>
              </a:rPr>
              <a:t> Growth hormone, Insulin, IGF-1 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   …stimulatory effect of LH on its receptors</a:t>
            </a:r>
          </a:p>
          <a:p>
            <a:pPr lvl="0"/>
            <a:endParaRPr lang="en-IN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solidFill>
                <a:srgbClr val="00B050"/>
              </a:solidFill>
              <a:latin typeface="Arial Rounded MT Bold" pitchFamily="34" charset="0"/>
              <a:cs typeface="Arial" pitchFamily="34" charset="0"/>
            </a:endParaRPr>
          </a:p>
          <a:p>
            <a:pPr lvl="0">
              <a:buFontTx/>
              <a:buChar char="-"/>
            </a:pPr>
            <a:r>
              <a:rPr lang="en-IN" sz="2800" dirty="0" smtClean="0">
                <a:latin typeface="Arial Rounded MT Bold" pitchFamily="34" charset="0"/>
              </a:rPr>
              <a:t> LH receptors                     - leydig cells, germ cells </a:t>
            </a:r>
          </a:p>
          <a:p>
            <a:pPr lvl="0">
              <a:buFontTx/>
              <a:buChar char="-"/>
            </a:pPr>
            <a:r>
              <a:rPr lang="en-IN" sz="2800" dirty="0" smtClean="0">
                <a:latin typeface="Arial Rounded MT Bold" pitchFamily="34" charset="0"/>
              </a:rPr>
              <a:t> Testosterone receptors - On the leydig cells,  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                                                          </a:t>
            </a:r>
            <a:r>
              <a:rPr lang="en-IN" sz="2800" dirty="0" err="1" smtClean="0">
                <a:latin typeface="Arial Rounded MT Bold" pitchFamily="34" charset="0"/>
              </a:rPr>
              <a:t>Sertoli</a:t>
            </a:r>
            <a:r>
              <a:rPr lang="en-IN" sz="2800" dirty="0" smtClean="0">
                <a:latin typeface="Arial Rounded MT Bold" pitchFamily="34" charset="0"/>
              </a:rPr>
              <a:t> cells 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</a:t>
            </a:r>
            <a:r>
              <a:rPr lang="en-IN" sz="2800" dirty="0" smtClean="0">
                <a:solidFill>
                  <a:srgbClr val="00B050"/>
                </a:solidFill>
                <a:latin typeface="Arial Rounded MT Bold" pitchFamily="34" charset="0"/>
              </a:rPr>
              <a:t>(but not on the germ cells)</a:t>
            </a:r>
            <a:r>
              <a:rPr lang="en-IN" sz="2800" dirty="0" smtClean="0">
                <a:latin typeface="Arial Rounded MT Bold" pitchFamily="34" charset="0"/>
              </a:rPr>
              <a:t>           </a:t>
            </a:r>
            <a:r>
              <a:rPr lang="en-IN" sz="2800" dirty="0" err="1" smtClean="0">
                <a:latin typeface="Arial Rounded MT Bold" pitchFamily="34" charset="0"/>
              </a:rPr>
              <a:t>Myoid</a:t>
            </a:r>
            <a:r>
              <a:rPr lang="en-IN" sz="2800" dirty="0" smtClean="0">
                <a:latin typeface="Arial Rounded MT Bold" pitchFamily="34" charset="0"/>
              </a:rPr>
              <a:t> cells 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</a:t>
            </a:r>
          </a:p>
          <a:p>
            <a:pPr lvl="0"/>
            <a:endParaRPr lang="en-US" sz="2800" dirty="0" smtClean="0">
              <a:solidFill>
                <a:srgbClr val="00B050"/>
              </a:solidFill>
              <a:latin typeface="Arial Rounded MT Bold" pitchFamily="34" charset="0"/>
              <a:cs typeface="Arial" pitchFamily="34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800" dirty="0" smtClean="0">
              <a:solidFill>
                <a:srgbClr val="00B050"/>
              </a:solidFill>
              <a:latin typeface="Arial Rounded MT Bold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228600" y="554534"/>
            <a:ext cx="8763000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>
              <a:buFontTx/>
              <a:buChar char="-"/>
            </a:pPr>
            <a:r>
              <a:rPr lang="en-IN" sz="2800" dirty="0" smtClean="0">
                <a:latin typeface="Arial Rounded MT Bold" pitchFamily="34" charset="0"/>
              </a:rPr>
              <a:t> Male reproduction is mainly controlled by   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    - </a:t>
            </a:r>
            <a:r>
              <a:rPr lang="en-IN" sz="2800" dirty="0" smtClean="0">
                <a:solidFill>
                  <a:srgbClr val="00B050"/>
                </a:solidFill>
                <a:latin typeface="Arial Rounded MT Bold" pitchFamily="34" charset="0"/>
              </a:rPr>
              <a:t>Hypothalamic</a:t>
            </a:r>
            <a:r>
              <a:rPr lang="en-IN" sz="2800" dirty="0" smtClean="0">
                <a:latin typeface="Arial Rounded MT Bold" pitchFamily="34" charset="0"/>
              </a:rPr>
              <a:t> GnRH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    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    - </a:t>
            </a:r>
            <a:r>
              <a:rPr lang="en-IN" sz="2800" dirty="0" smtClean="0">
                <a:solidFill>
                  <a:srgbClr val="00B050"/>
                </a:solidFill>
                <a:latin typeface="Arial Rounded MT Bold" pitchFamily="34" charset="0"/>
              </a:rPr>
              <a:t>Pituitary</a:t>
            </a:r>
            <a:r>
              <a:rPr lang="en-IN" sz="2800" dirty="0" smtClean="0">
                <a:latin typeface="Arial Rounded MT Bold" pitchFamily="34" charset="0"/>
              </a:rPr>
              <a:t> </a:t>
            </a:r>
            <a:r>
              <a:rPr lang="en-IN" sz="2800" dirty="0" err="1" smtClean="0">
                <a:latin typeface="Arial Rounded MT Bold" pitchFamily="34" charset="0"/>
              </a:rPr>
              <a:t>Gn</a:t>
            </a:r>
            <a:r>
              <a:rPr lang="en-IN" sz="2800" dirty="0" smtClean="0">
                <a:latin typeface="Arial Rounded MT Bold" pitchFamily="34" charset="0"/>
              </a:rPr>
              <a:t>; LH &amp; FSH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…LH in </a:t>
            </a:r>
            <a:r>
              <a:rPr lang="en-IN" sz="2800" dirty="0" err="1" smtClean="0">
                <a:latin typeface="Arial Rounded MT Bold" pitchFamily="34" charset="0"/>
              </a:rPr>
              <a:t>pulsatile</a:t>
            </a:r>
            <a:r>
              <a:rPr lang="en-IN" sz="2800" dirty="0" smtClean="0">
                <a:latin typeface="Arial Rounded MT Bold" pitchFamily="34" charset="0"/>
              </a:rPr>
              <a:t> fashion (15-30 </a:t>
            </a:r>
            <a:r>
              <a:rPr lang="en-IN" sz="2800" dirty="0" err="1" smtClean="0">
                <a:latin typeface="Arial Rounded MT Bold" pitchFamily="34" charset="0"/>
              </a:rPr>
              <a:t>ng</a:t>
            </a:r>
            <a:r>
              <a:rPr lang="en-IN" sz="2800" dirty="0" smtClean="0">
                <a:latin typeface="Arial Rounded MT Bold" pitchFamily="34" charset="0"/>
              </a:rPr>
              <a:t>/ml .. 2-4 hr) </a:t>
            </a:r>
          </a:p>
          <a:p>
            <a:pPr lvl="0"/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                                 LH receptors </a:t>
            </a:r>
          </a:p>
          <a:p>
            <a:pPr lvl="0"/>
            <a:endParaRPr lang="en-IN" sz="2800" dirty="0" smtClean="0">
              <a:latin typeface="Arial Rounded MT Bold" pitchFamily="34" charset="0"/>
            </a:endParaRPr>
          </a:p>
          <a:p>
            <a:r>
              <a:rPr lang="en-IN" sz="2800" dirty="0" smtClean="0">
                <a:latin typeface="Arial Rounded MT Bold" pitchFamily="34" charset="0"/>
              </a:rPr>
              <a:t>          </a:t>
            </a:r>
            <a:r>
              <a:rPr lang="en-IN" sz="2800" dirty="0" smtClean="0">
                <a:solidFill>
                  <a:srgbClr val="00B050"/>
                </a:solidFill>
                <a:latin typeface="Arial Rounded MT Bold" pitchFamily="34" charset="0"/>
              </a:rPr>
              <a:t>Gonadal leydig cells </a:t>
            </a:r>
            <a:r>
              <a:rPr lang="en-IN" sz="2800" dirty="0" smtClean="0">
                <a:latin typeface="Arial Rounded MT Bold" pitchFamily="34" charset="0"/>
              </a:rPr>
              <a:t>……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Androgens (Testosterone)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(After 30-60 minutes of LH …peak (10-20 </a:t>
            </a:r>
            <a:r>
              <a:rPr lang="en-IN" sz="2800" dirty="0" err="1" smtClean="0">
                <a:latin typeface="Arial Rounded MT Bold" pitchFamily="34" charset="0"/>
              </a:rPr>
              <a:t>ng</a:t>
            </a:r>
            <a:r>
              <a:rPr lang="en-IN" sz="2800" dirty="0" smtClean="0">
                <a:latin typeface="Arial Rounded MT Bold" pitchFamily="34" charset="0"/>
              </a:rPr>
              <a:t>/ml) </a:t>
            </a:r>
          </a:p>
          <a:p>
            <a:pPr lvl="0"/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- Basal again after 40-80 minutes</a:t>
            </a:r>
            <a:endParaRPr lang="en-IN" sz="2800" dirty="0">
              <a:latin typeface="Arial Rounded MT Bold" pitchFamily="34" charset="0"/>
            </a:endParaRPr>
          </a:p>
        </p:txBody>
      </p:sp>
      <p:sp>
        <p:nvSpPr>
          <p:cNvPr id="3" name="Curved Left Arrow 2"/>
          <p:cNvSpPr/>
          <p:nvPr/>
        </p:nvSpPr>
        <p:spPr>
          <a:xfrm>
            <a:off x="5181600" y="2819400"/>
            <a:ext cx="1219200" cy="167640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228600" y="457200"/>
            <a:ext cx="8763000" cy="612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>
              <a:buFontTx/>
              <a:buChar char="-"/>
            </a:pPr>
            <a:r>
              <a:rPr lang="en-IN" sz="2800" dirty="0" smtClean="0">
                <a:latin typeface="Arial Rounded MT Bold" pitchFamily="34" charset="0"/>
              </a:rPr>
              <a:t> </a:t>
            </a:r>
            <a:r>
              <a:rPr lang="en-IN" sz="2800" dirty="0" smtClean="0">
                <a:solidFill>
                  <a:srgbClr val="00B050"/>
                </a:solidFill>
                <a:latin typeface="Arial Rounded MT Bold" pitchFamily="34" charset="0"/>
              </a:rPr>
              <a:t>In bulls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… LH ; 5 </a:t>
            </a:r>
            <a:r>
              <a:rPr lang="en-IN" sz="2800" dirty="0" err="1" smtClean="0">
                <a:latin typeface="Arial Rounded MT Bold" pitchFamily="34" charset="0"/>
              </a:rPr>
              <a:t>ng</a:t>
            </a:r>
            <a:r>
              <a:rPr lang="en-IN" sz="2800" dirty="0" smtClean="0">
                <a:latin typeface="Arial Rounded MT Bold" pitchFamily="34" charset="0"/>
              </a:rPr>
              <a:t>/ml    to   15-30 </a:t>
            </a:r>
            <a:r>
              <a:rPr lang="en-IN" sz="2800" dirty="0" err="1" smtClean="0">
                <a:latin typeface="Arial Rounded MT Bold" pitchFamily="34" charset="0"/>
              </a:rPr>
              <a:t>ng</a:t>
            </a:r>
            <a:r>
              <a:rPr lang="en-IN" sz="2800" dirty="0" smtClean="0">
                <a:latin typeface="Arial Rounded MT Bold" pitchFamily="34" charset="0"/>
              </a:rPr>
              <a:t>/ml 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… Testosterone 2-8 </a:t>
            </a:r>
            <a:r>
              <a:rPr lang="en-IN" sz="2800" dirty="0" err="1" smtClean="0">
                <a:latin typeface="Arial Rounded MT Bold" pitchFamily="34" charset="0"/>
              </a:rPr>
              <a:t>ng</a:t>
            </a:r>
            <a:r>
              <a:rPr lang="en-IN" sz="2800" dirty="0" smtClean="0">
                <a:latin typeface="Arial Rounded MT Bold" pitchFamily="34" charset="0"/>
              </a:rPr>
              <a:t>/ml to 10-20 </a:t>
            </a:r>
            <a:r>
              <a:rPr lang="en-IN" sz="2800" dirty="0" err="1" smtClean="0">
                <a:latin typeface="Arial Rounded MT Bold" pitchFamily="34" charset="0"/>
              </a:rPr>
              <a:t>ng</a:t>
            </a:r>
            <a:r>
              <a:rPr lang="en-IN" sz="2800" dirty="0" smtClean="0">
                <a:latin typeface="Arial Rounded MT Bold" pitchFamily="34" charset="0"/>
              </a:rPr>
              <a:t>/ml </a:t>
            </a:r>
          </a:p>
          <a:p>
            <a:pPr lvl="0">
              <a:buFontTx/>
              <a:buChar char="-"/>
            </a:pPr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IN" sz="2800" dirty="0" smtClean="0">
                <a:solidFill>
                  <a:srgbClr val="00B050"/>
                </a:solidFill>
                <a:latin typeface="Arial Rounded MT Bold" pitchFamily="34" charset="0"/>
              </a:rPr>
              <a:t>In dogs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… LH ; 1.0-1.2 </a:t>
            </a:r>
            <a:r>
              <a:rPr lang="en-IN" sz="2800" dirty="0" err="1" smtClean="0">
                <a:latin typeface="Arial Rounded MT Bold" pitchFamily="34" charset="0"/>
              </a:rPr>
              <a:t>ng</a:t>
            </a:r>
            <a:r>
              <a:rPr lang="en-IN" sz="2800" dirty="0" smtClean="0">
                <a:latin typeface="Arial Rounded MT Bold" pitchFamily="34" charset="0"/>
              </a:rPr>
              <a:t>/ml    to   3.8-10.0 </a:t>
            </a:r>
            <a:r>
              <a:rPr lang="en-IN" sz="2800" dirty="0" err="1" smtClean="0">
                <a:latin typeface="Arial Rounded MT Bold" pitchFamily="34" charset="0"/>
              </a:rPr>
              <a:t>ng</a:t>
            </a:r>
            <a:r>
              <a:rPr lang="en-IN" sz="2800" dirty="0" smtClean="0">
                <a:latin typeface="Arial Rounded MT Bold" pitchFamily="34" charset="0"/>
              </a:rPr>
              <a:t>/ml 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… Testosterone 0.5-1.5 </a:t>
            </a:r>
            <a:r>
              <a:rPr lang="en-IN" sz="2800" dirty="0" err="1" smtClean="0">
                <a:latin typeface="Arial Rounded MT Bold" pitchFamily="34" charset="0"/>
              </a:rPr>
              <a:t>ng</a:t>
            </a:r>
            <a:r>
              <a:rPr lang="en-IN" sz="2800" dirty="0" smtClean="0">
                <a:latin typeface="Arial Rounded MT Bold" pitchFamily="34" charset="0"/>
              </a:rPr>
              <a:t>/ml to 3.5 -6.0 </a:t>
            </a:r>
            <a:r>
              <a:rPr lang="en-IN" sz="2800" dirty="0" err="1" smtClean="0">
                <a:latin typeface="Arial Rounded MT Bold" pitchFamily="34" charset="0"/>
              </a:rPr>
              <a:t>ng</a:t>
            </a:r>
            <a:r>
              <a:rPr lang="en-IN" sz="2800" dirty="0" smtClean="0">
                <a:latin typeface="Arial Rounded MT Bold" pitchFamily="34" charset="0"/>
              </a:rPr>
              <a:t>/ml </a:t>
            </a:r>
          </a:p>
          <a:p>
            <a:pPr lvl="0">
              <a:buFontTx/>
              <a:buChar char="-"/>
            </a:pPr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endParaRPr lang="en-IN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IN" sz="2800" dirty="0" smtClean="0">
                <a:latin typeface="Arial Rounded MT Bold" pitchFamily="34" charset="0"/>
              </a:rPr>
              <a:t> </a:t>
            </a:r>
            <a:r>
              <a:rPr lang="en-IN" sz="2800" dirty="0" smtClean="0">
                <a:solidFill>
                  <a:srgbClr val="00B050"/>
                </a:solidFill>
                <a:latin typeface="Arial Rounded MT Bold" pitchFamily="34" charset="0"/>
              </a:rPr>
              <a:t>In tom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… LH ranges from 3 to 29 </a:t>
            </a:r>
            <a:r>
              <a:rPr lang="en-IN" sz="2800" dirty="0" err="1" smtClean="0">
                <a:latin typeface="Arial Rounded MT Bold" pitchFamily="34" charset="0"/>
              </a:rPr>
              <a:t>ng</a:t>
            </a:r>
            <a:r>
              <a:rPr lang="en-IN" sz="2800" dirty="0" smtClean="0">
                <a:latin typeface="Arial Rounded MT Bold" pitchFamily="34" charset="0"/>
              </a:rPr>
              <a:t>/ml 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… Testosterone ranges from 0.1 to 3.3 </a:t>
            </a:r>
            <a:r>
              <a:rPr lang="en-IN" sz="2800" dirty="0" err="1" smtClean="0">
                <a:latin typeface="Arial Rounded MT Bold" pitchFamily="34" charset="0"/>
              </a:rPr>
              <a:t>ng</a:t>
            </a:r>
            <a:r>
              <a:rPr lang="en-IN" sz="2800" dirty="0" smtClean="0">
                <a:latin typeface="Arial Rounded MT Bold" pitchFamily="34" charset="0"/>
              </a:rPr>
              <a:t>/ml</a:t>
            </a:r>
          </a:p>
          <a:p>
            <a:pPr lvl="0"/>
            <a:endParaRPr lang="en-IN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endParaRPr lang="en-US" sz="2800" dirty="0" smtClean="0">
              <a:solidFill>
                <a:srgbClr val="00B050"/>
              </a:solidFill>
              <a:latin typeface="Arial Rounded MT Bold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228600" y="294144"/>
            <a:ext cx="8763000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IN" sz="2800" dirty="0" smtClean="0">
                <a:latin typeface="Arial Rounded MT Bold" pitchFamily="34" charset="0"/>
              </a:rPr>
              <a:t> - Acting on the Leydig cells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…..LH regulates </a:t>
            </a:r>
            <a:r>
              <a:rPr lang="en-IN" sz="2800" dirty="0" err="1" smtClean="0">
                <a:latin typeface="Arial Rounded MT Bold" pitchFamily="34" charset="0"/>
              </a:rPr>
              <a:t>steroidogenesis</a:t>
            </a:r>
            <a:r>
              <a:rPr lang="en-IN" sz="2800" dirty="0" smtClean="0">
                <a:latin typeface="Arial Rounded MT Bold" pitchFamily="34" charset="0"/>
              </a:rPr>
              <a:t> (leydig cells) </a:t>
            </a:r>
          </a:p>
          <a:p>
            <a:pPr lvl="0"/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                    Cholesterol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                         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rate limiting step</a:t>
            </a:r>
          </a:p>
          <a:p>
            <a:pPr lvl="0"/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                                           (Control by LH)</a:t>
            </a:r>
            <a:r>
              <a:rPr lang="en-US" sz="2800" dirty="0" smtClean="0">
                <a:latin typeface="Arial Rounded MT Bold" pitchFamily="34" charset="0"/>
              </a:rPr>
              <a:t>                                      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                   </a:t>
            </a:r>
            <a:r>
              <a:rPr lang="en-IN" sz="2800" dirty="0" err="1" smtClean="0">
                <a:latin typeface="Arial Rounded MT Bold" pitchFamily="34" charset="0"/>
              </a:rPr>
              <a:t>Pregnenolone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                    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                   Progesterone </a:t>
            </a:r>
          </a:p>
          <a:p>
            <a:pPr lvl="0"/>
            <a:endParaRPr lang="en-IN" sz="2800" dirty="0" smtClean="0">
              <a:latin typeface="Arial Rounded MT Bold" pitchFamily="34" charset="0"/>
            </a:endParaRPr>
          </a:p>
          <a:p>
            <a:pPr lvl="0"/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                   </a:t>
            </a:r>
            <a:r>
              <a:rPr lang="en-IN" sz="2800" dirty="0" smtClean="0">
                <a:solidFill>
                  <a:srgbClr val="00B050"/>
                </a:solidFill>
                <a:latin typeface="Arial Rounded MT Bold" pitchFamily="34" charset="0"/>
              </a:rPr>
              <a:t>Testosterone (18 C)</a:t>
            </a:r>
          </a:p>
        </p:txBody>
      </p:sp>
      <p:sp>
        <p:nvSpPr>
          <p:cNvPr id="3" name="Down Arrow 2"/>
          <p:cNvSpPr/>
          <p:nvPr/>
        </p:nvSpPr>
        <p:spPr>
          <a:xfrm>
            <a:off x="3657600" y="2133600"/>
            <a:ext cx="152400" cy="838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4" name="Down Arrow 3"/>
          <p:cNvSpPr/>
          <p:nvPr/>
        </p:nvSpPr>
        <p:spPr>
          <a:xfrm>
            <a:off x="3657600" y="3429000"/>
            <a:ext cx="152400" cy="838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Down Arrow 4"/>
          <p:cNvSpPr/>
          <p:nvPr/>
        </p:nvSpPr>
        <p:spPr>
          <a:xfrm>
            <a:off x="3657600" y="4648200"/>
            <a:ext cx="152400" cy="838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val 7"/>
          <p:cNvSpPr/>
          <p:nvPr/>
        </p:nvSpPr>
        <p:spPr>
          <a:xfrm>
            <a:off x="3581400" y="2057400"/>
            <a:ext cx="2667000" cy="4572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Curved Left Arrow 5"/>
          <p:cNvSpPr/>
          <p:nvPr/>
        </p:nvSpPr>
        <p:spPr>
          <a:xfrm>
            <a:off x="3810000" y="914400"/>
            <a:ext cx="914400" cy="2362200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7" name="Curved Right Arrow 6"/>
          <p:cNvSpPr/>
          <p:nvPr/>
        </p:nvSpPr>
        <p:spPr>
          <a:xfrm>
            <a:off x="5029200" y="762000"/>
            <a:ext cx="1066800" cy="259080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228600" y="226159"/>
            <a:ext cx="8763000" cy="655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IN" sz="2800" dirty="0" smtClean="0">
                <a:latin typeface="Arial Rounded MT Bold" pitchFamily="34" charset="0"/>
              </a:rPr>
              <a:t>                           </a:t>
            </a:r>
            <a:r>
              <a:rPr lang="en-IN" sz="2800" dirty="0" smtClean="0">
                <a:solidFill>
                  <a:srgbClr val="00B050"/>
                </a:solidFill>
                <a:latin typeface="Arial Rounded MT Bold" pitchFamily="34" charset="0"/>
              </a:rPr>
              <a:t>Androgen (testosterone) 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5α- </a:t>
            </a:r>
            <a:r>
              <a:rPr lang="en-IN" sz="2800" dirty="0" err="1" smtClean="0">
                <a:latin typeface="Arial Rounded MT Bold" pitchFamily="34" charset="0"/>
              </a:rPr>
              <a:t>reductase</a:t>
            </a:r>
            <a:r>
              <a:rPr lang="en-IN" sz="2800" dirty="0" smtClean="0">
                <a:latin typeface="Arial Rounded MT Bold" pitchFamily="34" charset="0"/>
              </a:rPr>
              <a:t> enzyme       aromatase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                                  </a:t>
            </a:r>
            <a:r>
              <a:rPr lang="en-IN" sz="2800" dirty="0" err="1" smtClean="0">
                <a:latin typeface="Arial Rounded MT Bold" pitchFamily="34" charset="0"/>
              </a:rPr>
              <a:t>sertoli</a:t>
            </a:r>
            <a:r>
              <a:rPr lang="en-IN" sz="2800" dirty="0" smtClean="0">
                <a:latin typeface="Arial Rounded MT Bold" pitchFamily="34" charset="0"/>
              </a:rPr>
              <a:t> cells</a:t>
            </a:r>
          </a:p>
          <a:p>
            <a:pPr lvl="0"/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              DHT                                       estradiol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(5α - </a:t>
            </a:r>
            <a:r>
              <a:rPr lang="en-IN" sz="2800" dirty="0" err="1" smtClean="0">
                <a:latin typeface="Arial Rounded MT Bold" pitchFamily="34" charset="0"/>
              </a:rPr>
              <a:t>dihydrotestosterone</a:t>
            </a:r>
            <a:r>
              <a:rPr lang="en-IN" sz="2800" dirty="0" smtClean="0">
                <a:latin typeface="Arial Rounded MT Bold" pitchFamily="34" charset="0"/>
              </a:rPr>
              <a:t>) </a:t>
            </a:r>
          </a:p>
          <a:p>
            <a:pPr lvl="0"/>
            <a:endParaRPr lang="en-IN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IN" sz="2800" dirty="0" smtClean="0">
                <a:latin typeface="Arial Rounded MT Bold" pitchFamily="34" charset="0"/>
              </a:rPr>
              <a:t> </a:t>
            </a:r>
            <a:r>
              <a:rPr lang="en-IN" sz="2800" dirty="0" err="1" smtClean="0">
                <a:latin typeface="Arial Rounded MT Bold" pitchFamily="34" charset="0"/>
              </a:rPr>
              <a:t>Sertoli</a:t>
            </a:r>
            <a:r>
              <a:rPr lang="en-IN" sz="2800" dirty="0" smtClean="0">
                <a:latin typeface="Arial Rounded MT Bold" pitchFamily="34" charset="0"/>
              </a:rPr>
              <a:t> cell </a:t>
            </a:r>
            <a:r>
              <a:rPr lang="en-IN" sz="2800" dirty="0" err="1" smtClean="0">
                <a:latin typeface="Arial Rounded MT Bold" pitchFamily="34" charset="0"/>
              </a:rPr>
              <a:t>tumor</a:t>
            </a:r>
            <a:r>
              <a:rPr lang="en-IN" sz="2800" dirty="0" smtClean="0">
                <a:latin typeface="Arial Rounded MT Bold" pitchFamily="34" charset="0"/>
              </a:rPr>
              <a:t>  - High level of blood </a:t>
            </a:r>
            <a:r>
              <a:rPr lang="en-IN" sz="2800" dirty="0" err="1" smtClean="0">
                <a:latin typeface="Arial Rounded MT Bold" pitchFamily="34" charset="0"/>
              </a:rPr>
              <a:t>estrogen</a:t>
            </a:r>
            <a:r>
              <a:rPr lang="en-IN" sz="2800" dirty="0" smtClean="0">
                <a:latin typeface="Arial Rounded MT Bold" pitchFamily="34" charset="0"/>
              </a:rPr>
              <a:t>   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(mainly in canines)</a:t>
            </a:r>
          </a:p>
          <a:p>
            <a:pPr lvl="0"/>
            <a:endParaRPr lang="en-IN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IN" sz="2800" dirty="0" smtClean="0">
                <a:latin typeface="Arial Rounded MT Bold" pitchFamily="34" charset="0"/>
              </a:rPr>
              <a:t>Testosterone in the blood 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   …Bound </a:t>
            </a:r>
            <a:r>
              <a:rPr lang="en-IN" sz="2800" dirty="0" smtClean="0">
                <a:solidFill>
                  <a:srgbClr val="00B050"/>
                </a:solidFill>
                <a:latin typeface="Arial Rounded MT Bold" pitchFamily="34" charset="0"/>
              </a:rPr>
              <a:t>α-globulin</a:t>
            </a:r>
            <a:r>
              <a:rPr lang="en-IN" sz="2800" dirty="0" smtClean="0">
                <a:latin typeface="Arial Rounded MT Bold" pitchFamily="34" charset="0"/>
              </a:rPr>
              <a:t> (Maximum) 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   …Free which is converted into DHT</a:t>
            </a:r>
            <a:endParaRPr lang="en-IN" sz="28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52400" y="604421"/>
            <a:ext cx="8763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en-IN" sz="2800" dirty="0" smtClean="0">
              <a:latin typeface="Arial Rounded MT Bold" pitchFamily="34" charset="0"/>
            </a:endParaRPr>
          </a:p>
          <a:p>
            <a:endParaRPr lang="en-IN" sz="2800" dirty="0">
              <a:latin typeface="Arial Rounded MT Bold" pitchFamily="34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/>
          <a:srcRect l="31875" t="23529" r="29375" b="7843"/>
          <a:stretch>
            <a:fillRect/>
          </a:stretch>
        </p:blipFill>
        <p:spPr bwMode="auto">
          <a:xfrm>
            <a:off x="1447800" y="228600"/>
            <a:ext cx="5486400" cy="6194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52400" y="604421"/>
            <a:ext cx="8763000" cy="65556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IN" sz="2800" dirty="0" smtClean="0">
                <a:latin typeface="Arial Rounded MT Bold" pitchFamily="34" charset="0"/>
              </a:rPr>
              <a:t>- Maximum </a:t>
            </a:r>
            <a:r>
              <a:rPr lang="en-IN" sz="2800" dirty="0" err="1" smtClean="0">
                <a:latin typeface="Arial Rounded MT Bold" pitchFamily="34" charset="0"/>
              </a:rPr>
              <a:t>estrogen</a:t>
            </a:r>
            <a:r>
              <a:rPr lang="en-IN" sz="2800" dirty="0" smtClean="0">
                <a:latin typeface="Arial Rounded MT Bold" pitchFamily="34" charset="0"/>
              </a:rPr>
              <a:t>….from testosterone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 - </a:t>
            </a:r>
            <a:r>
              <a:rPr lang="en-IN" sz="2800" dirty="0" err="1" smtClean="0">
                <a:latin typeface="Arial Rounded MT Bold" pitchFamily="34" charset="0"/>
              </a:rPr>
              <a:t>Epididymis</a:t>
            </a:r>
            <a:r>
              <a:rPr lang="en-IN" sz="2800" dirty="0" smtClean="0">
                <a:latin typeface="Arial Rounded MT Bold" pitchFamily="34" charset="0"/>
              </a:rPr>
              <a:t> of stallion 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IN" sz="2800" dirty="0" smtClean="0">
                <a:latin typeface="Arial Rounded MT Bold" pitchFamily="34" charset="0"/>
              </a:rPr>
              <a:t> </a:t>
            </a:r>
            <a:r>
              <a:rPr lang="en-IN" sz="2800" dirty="0" smtClean="0">
                <a:solidFill>
                  <a:srgbClr val="00B050"/>
                </a:solidFill>
                <a:latin typeface="Arial Rounded MT Bold" pitchFamily="34" charset="0"/>
              </a:rPr>
              <a:t>DHT and estradiol … -</a:t>
            </a:r>
            <a:r>
              <a:rPr lang="en-IN" sz="2800" dirty="0" err="1" smtClean="0">
                <a:solidFill>
                  <a:srgbClr val="00B050"/>
                </a:solidFill>
                <a:latin typeface="Arial Rounded MT Bold" pitchFamily="34" charset="0"/>
              </a:rPr>
              <a:t>ve</a:t>
            </a:r>
            <a:r>
              <a:rPr lang="en-IN" sz="2800" dirty="0" smtClean="0">
                <a:solidFill>
                  <a:srgbClr val="00B050"/>
                </a:solidFill>
                <a:latin typeface="Arial Rounded MT Bold" pitchFamily="34" charset="0"/>
              </a:rPr>
              <a:t> feed back response 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 - at the level of hypothalamus and pituitary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>
              <a:buFontTx/>
              <a:buChar char="-"/>
            </a:pPr>
            <a:r>
              <a:rPr lang="en-IN" sz="2800" dirty="0" smtClean="0">
                <a:latin typeface="Arial Rounded MT Bold" pitchFamily="34" charset="0"/>
              </a:rPr>
              <a:t> DHT is more potent androgen than testosterone</a:t>
            </a:r>
          </a:p>
          <a:p>
            <a:pPr>
              <a:buFontTx/>
              <a:buChar char="-"/>
            </a:pPr>
            <a:endParaRPr lang="en-IN" sz="2800" dirty="0" smtClean="0">
              <a:latin typeface="Arial Rounded MT Bold" pitchFamily="34" charset="0"/>
            </a:endParaRPr>
          </a:p>
          <a:p>
            <a:r>
              <a:rPr lang="en-IN" sz="2800" dirty="0" smtClean="0">
                <a:latin typeface="Arial Rounded MT Bold" pitchFamily="34" charset="0"/>
              </a:rPr>
              <a:t> </a:t>
            </a:r>
          </a:p>
          <a:p>
            <a:pPr>
              <a:buFontTx/>
              <a:buChar char="-"/>
            </a:pPr>
            <a:r>
              <a:rPr lang="en-IN" sz="2800" dirty="0" smtClean="0">
                <a:latin typeface="Arial Rounded MT Bold" pitchFamily="34" charset="0"/>
              </a:rPr>
              <a:t> DHT - controls accessory sex gland activity  </a:t>
            </a:r>
          </a:p>
          <a:p>
            <a:pPr>
              <a:buFontTx/>
              <a:buChar char="-"/>
            </a:pPr>
            <a:r>
              <a:rPr lang="en-IN" sz="2800" dirty="0" smtClean="0">
                <a:latin typeface="Arial Rounded MT Bold" pitchFamily="34" charset="0"/>
              </a:rPr>
              <a:t> Testosterone - spermatogenesis. </a:t>
            </a:r>
          </a:p>
          <a:p>
            <a:pPr>
              <a:buFontTx/>
              <a:buChar char="-"/>
            </a:pPr>
            <a:endParaRPr lang="en-IN" sz="2800" dirty="0" smtClean="0">
              <a:latin typeface="Arial Rounded MT Bold" pitchFamily="34" charset="0"/>
            </a:endParaRPr>
          </a:p>
          <a:p>
            <a:endParaRPr lang="en-IN" sz="2800" dirty="0">
              <a:latin typeface="Arial Rounded MT Bold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52400" y="601682"/>
            <a:ext cx="8763000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buFontTx/>
              <a:buChar char="-"/>
            </a:pPr>
            <a:r>
              <a:rPr lang="en-IN" sz="2800" dirty="0" smtClean="0">
                <a:latin typeface="Arial Rounded MT Bold" pitchFamily="34" charset="0"/>
              </a:rPr>
              <a:t> Androgen-binding protein </a:t>
            </a:r>
            <a:r>
              <a:rPr lang="en-IN" sz="2800" dirty="0" smtClean="0">
                <a:solidFill>
                  <a:srgbClr val="00B050"/>
                </a:solidFill>
                <a:latin typeface="Arial Rounded MT Bold" pitchFamily="34" charset="0"/>
              </a:rPr>
              <a:t>(ABP)</a:t>
            </a:r>
          </a:p>
          <a:p>
            <a:r>
              <a:rPr lang="en-IN" sz="2800" dirty="0" smtClean="0">
                <a:latin typeface="Arial Rounded MT Bold" pitchFamily="34" charset="0"/>
              </a:rPr>
              <a:t>       - Bind testosterone and DHT </a:t>
            </a:r>
          </a:p>
          <a:p>
            <a:r>
              <a:rPr lang="en-IN" sz="2800" dirty="0" smtClean="0">
                <a:latin typeface="Arial Rounded MT Bold" pitchFamily="34" charset="0"/>
              </a:rPr>
              <a:t>       - High androgen concentrations in S.T. &amp; </a:t>
            </a:r>
            <a:r>
              <a:rPr lang="en-IN" sz="2800" dirty="0" err="1" smtClean="0">
                <a:latin typeface="Arial Rounded MT Bold" pitchFamily="34" charset="0"/>
              </a:rPr>
              <a:t>Epid</a:t>
            </a:r>
            <a:r>
              <a:rPr lang="en-IN" sz="2800" dirty="0" smtClean="0">
                <a:latin typeface="Arial Rounded MT Bold" pitchFamily="34" charset="0"/>
              </a:rPr>
              <a:t>.</a:t>
            </a:r>
          </a:p>
          <a:p>
            <a:endParaRPr lang="en-US" sz="2800" dirty="0" smtClean="0">
              <a:latin typeface="Arial Rounded MT Bold" pitchFamily="34" charset="0"/>
            </a:endParaRPr>
          </a:p>
          <a:p>
            <a:endParaRPr lang="en-IN" sz="2800" dirty="0" smtClean="0">
              <a:latin typeface="Arial Rounded MT Bold" pitchFamily="34" charset="0"/>
            </a:endParaRPr>
          </a:p>
          <a:p>
            <a:pPr lvl="0"/>
            <a:endParaRPr lang="en-IN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IN" sz="2800" dirty="0" smtClean="0">
                <a:latin typeface="Arial Rounded MT Bold" pitchFamily="34" charset="0"/>
              </a:rPr>
              <a:t> </a:t>
            </a:r>
            <a:r>
              <a:rPr lang="en-IN" sz="2800" dirty="0" smtClean="0">
                <a:solidFill>
                  <a:srgbClr val="00B050"/>
                </a:solidFill>
                <a:latin typeface="Arial Rounded MT Bold" pitchFamily="34" charset="0"/>
              </a:rPr>
              <a:t>FSH</a:t>
            </a:r>
            <a:r>
              <a:rPr lang="en-IN" sz="2800" dirty="0" smtClean="0">
                <a:latin typeface="Arial Rounded MT Bold" pitchFamily="34" charset="0"/>
              </a:rPr>
              <a:t>  - Non episodic pattern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       - Proliferation i.e. determine the </a:t>
            </a:r>
            <a:r>
              <a:rPr lang="en-IN" sz="2800" dirty="0" err="1" smtClean="0">
                <a:latin typeface="Arial Rounded MT Bold" pitchFamily="34" charset="0"/>
              </a:rPr>
              <a:t>sertoli</a:t>
            </a:r>
            <a:r>
              <a:rPr lang="en-IN" sz="2800" dirty="0" smtClean="0">
                <a:latin typeface="Arial Rounded MT Bold" pitchFamily="34" charset="0"/>
              </a:rPr>
              <a:t> cell   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         numbers at puberty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       .... </a:t>
            </a:r>
            <a:r>
              <a:rPr lang="en-IN" sz="2800" dirty="0" smtClean="0">
                <a:solidFill>
                  <a:srgbClr val="00B050"/>
                </a:solidFill>
                <a:latin typeface="Arial Rounded MT Bold" pitchFamily="34" charset="0"/>
              </a:rPr>
              <a:t>Limit </a:t>
            </a:r>
            <a:r>
              <a:rPr lang="en-IN" sz="2800" dirty="0" err="1" smtClean="0">
                <a:solidFill>
                  <a:srgbClr val="00B050"/>
                </a:solidFill>
                <a:latin typeface="Arial Rounded MT Bold" pitchFamily="34" charset="0"/>
              </a:rPr>
              <a:t>postpubertal</a:t>
            </a:r>
            <a:r>
              <a:rPr lang="en-IN" sz="2800" dirty="0" smtClean="0">
                <a:solidFill>
                  <a:srgbClr val="00B050"/>
                </a:solidFill>
                <a:latin typeface="Arial Rounded MT Bold" pitchFamily="34" charset="0"/>
              </a:rPr>
              <a:t> </a:t>
            </a:r>
            <a:r>
              <a:rPr lang="en-IN" sz="2800" dirty="0" err="1" smtClean="0">
                <a:solidFill>
                  <a:srgbClr val="00B050"/>
                </a:solidFill>
                <a:latin typeface="Arial Rounded MT Bold" pitchFamily="34" charset="0"/>
              </a:rPr>
              <a:t>spermatogenic</a:t>
            </a:r>
            <a:r>
              <a:rPr lang="en-IN" sz="2800" dirty="0" smtClean="0">
                <a:solidFill>
                  <a:srgbClr val="00B050"/>
                </a:solidFill>
                <a:latin typeface="Arial Rounded MT Bold" pitchFamily="34" charset="0"/>
              </a:rPr>
              <a:t> yield </a:t>
            </a:r>
            <a:endParaRPr lang="en-IN" sz="2800" dirty="0">
              <a:solidFill>
                <a:srgbClr val="00B050"/>
              </a:solidFill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52400" y="630734"/>
            <a:ext cx="8991600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IN" sz="2800" dirty="0" smtClean="0">
                <a:solidFill>
                  <a:srgbClr val="0070C0"/>
                </a:solidFill>
                <a:latin typeface="Arial Rounded MT Bold" pitchFamily="34" charset="0"/>
              </a:rPr>
              <a:t>- </a:t>
            </a:r>
            <a:r>
              <a:rPr lang="en-US" sz="2800" dirty="0" smtClean="0">
                <a:solidFill>
                  <a:srgbClr val="0070C0"/>
                </a:solidFill>
                <a:latin typeface="Arial Rounded MT Bold" pitchFamily="34" charset="0"/>
              </a:rPr>
              <a:t>FSH is - Initiation of spermatogenesis </a:t>
            </a:r>
          </a:p>
          <a:p>
            <a:pPr lvl="0">
              <a:buFontTx/>
              <a:buChar char="-"/>
            </a:pPr>
            <a:r>
              <a:rPr lang="en-US" sz="2800" dirty="0" smtClean="0">
                <a:solidFill>
                  <a:srgbClr val="0070C0"/>
                </a:solidFill>
                <a:latin typeface="Arial Rounded MT Bold" pitchFamily="34" charset="0"/>
              </a:rPr>
              <a:t> FSH and testosterone - Maintain </a:t>
            </a:r>
            <a:r>
              <a:rPr lang="en-US" sz="2800" dirty="0" err="1" smtClean="0">
                <a:solidFill>
                  <a:srgbClr val="0070C0"/>
                </a:solidFill>
                <a:latin typeface="Arial Rounded MT Bold" pitchFamily="34" charset="0"/>
              </a:rPr>
              <a:t>spermatogesis</a:t>
            </a:r>
            <a:endParaRPr lang="en-US" sz="2800" dirty="0" smtClean="0">
              <a:solidFill>
                <a:srgbClr val="0070C0"/>
              </a:solidFill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solidFill>
                  <a:srgbClr val="0070C0"/>
                </a:solidFill>
                <a:latin typeface="Arial Rounded MT Bold" pitchFamily="34" charset="0"/>
              </a:rPr>
              <a:t>                                             - </a:t>
            </a:r>
            <a:r>
              <a:rPr lang="en-US" sz="2800" dirty="0" err="1" smtClean="0">
                <a:solidFill>
                  <a:srgbClr val="0070C0"/>
                </a:solidFill>
                <a:latin typeface="Arial Rounded MT Bold" pitchFamily="34" charset="0"/>
              </a:rPr>
              <a:t>Spermiation</a:t>
            </a:r>
            <a:endParaRPr lang="en-US" sz="2800" dirty="0" smtClean="0">
              <a:solidFill>
                <a:srgbClr val="0070C0"/>
              </a:solidFill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endParaRPr lang="en-IN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IN" sz="2800" dirty="0" smtClean="0">
                <a:latin typeface="Arial Rounded MT Bold" pitchFamily="34" charset="0"/>
              </a:rPr>
              <a:t> FSH – </a:t>
            </a:r>
            <a:r>
              <a:rPr lang="en-IN" sz="2800" dirty="0" smtClean="0">
                <a:solidFill>
                  <a:srgbClr val="00B050"/>
                </a:solidFill>
                <a:latin typeface="Arial Rounded MT Bold" pitchFamily="34" charset="0"/>
              </a:rPr>
              <a:t>Functions / secretion of </a:t>
            </a:r>
            <a:r>
              <a:rPr lang="en-IN" sz="2800" dirty="0" err="1" smtClean="0">
                <a:solidFill>
                  <a:srgbClr val="00B050"/>
                </a:solidFill>
                <a:latin typeface="Arial Rounded MT Bold" pitchFamily="34" charset="0"/>
              </a:rPr>
              <a:t>sertoli</a:t>
            </a:r>
            <a:r>
              <a:rPr lang="en-IN" sz="2800" dirty="0" smtClean="0">
                <a:solidFill>
                  <a:srgbClr val="00B050"/>
                </a:solidFill>
                <a:latin typeface="Arial Rounded MT Bold" pitchFamily="34" charset="0"/>
              </a:rPr>
              <a:t> cells :</a:t>
            </a:r>
          </a:p>
          <a:p>
            <a:pPr lvl="0"/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1. </a:t>
            </a:r>
            <a:r>
              <a:rPr lang="en-US" sz="2800" dirty="0" smtClean="0">
                <a:latin typeface="Arial Rounded MT Bold" pitchFamily="34" charset="0"/>
              </a:rPr>
              <a:t>Androgen binding protein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(ABP) </a:t>
            </a:r>
            <a:r>
              <a:rPr lang="en-US" sz="2800" dirty="0" smtClean="0">
                <a:latin typeface="Arial Rounded MT Bold" pitchFamily="34" charset="0"/>
              </a:rPr>
              <a:t>–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  Steroid binding protein - α-globulin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2. </a:t>
            </a:r>
            <a:r>
              <a:rPr lang="en-US" sz="2800" dirty="0" err="1" smtClean="0">
                <a:solidFill>
                  <a:srgbClr val="00B050"/>
                </a:solidFill>
                <a:latin typeface="Arial Rounded MT Bold" pitchFamily="34" charset="0"/>
              </a:rPr>
              <a:t>Activin</a:t>
            </a:r>
            <a:r>
              <a:rPr lang="en-US" sz="2800" dirty="0" smtClean="0">
                <a:latin typeface="Arial Rounded MT Bold" pitchFamily="34" charset="0"/>
              </a:rPr>
              <a:t> – Development of leydig cells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    -  Delay growth of </a:t>
            </a:r>
            <a:r>
              <a:rPr lang="en-US" sz="2800" dirty="0" err="1" smtClean="0">
                <a:latin typeface="Arial Rounded MT Bold" pitchFamily="34" charset="0"/>
              </a:rPr>
              <a:t>leyd</a:t>
            </a:r>
            <a:r>
              <a:rPr lang="en-US" sz="2800" dirty="0" smtClean="0">
                <a:latin typeface="Arial Rounded MT Bold" pitchFamily="34" charset="0"/>
              </a:rPr>
              <a:t>. cells till puberty          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    -  Secretion of FSH at pituitary level</a:t>
            </a:r>
          </a:p>
          <a:p>
            <a:pPr lvl="0"/>
            <a:endParaRPr lang="en-IN" sz="28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52400" y="381000"/>
            <a:ext cx="8991600" cy="6986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z="2800" dirty="0" smtClean="0">
                <a:latin typeface="Arial Rounded MT Bold" pitchFamily="34" charset="0"/>
              </a:rPr>
              <a:t>    3. </a:t>
            </a:r>
            <a:r>
              <a:rPr lang="en-US" sz="2800" dirty="0" err="1" smtClean="0">
                <a:solidFill>
                  <a:srgbClr val="00B050"/>
                </a:solidFill>
                <a:latin typeface="Arial Rounded MT Bold" pitchFamily="34" charset="0"/>
              </a:rPr>
              <a:t>Inhibin</a:t>
            </a:r>
            <a:r>
              <a:rPr lang="en-US" sz="2800" dirty="0" smtClean="0">
                <a:latin typeface="Arial Rounded MT Bold" pitchFamily="34" charset="0"/>
              </a:rPr>
              <a:t> - Differentiating and growth factor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       - Regulates leydig cell function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       - Negative feedback effect on the FSH        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       - </a:t>
            </a:r>
            <a:r>
              <a:rPr lang="en-US" sz="2800" dirty="0" err="1" smtClean="0">
                <a:latin typeface="Arial Rounded MT Bold" pitchFamily="34" charset="0"/>
              </a:rPr>
              <a:t>Inhibin</a:t>
            </a:r>
            <a:r>
              <a:rPr lang="en-US" sz="2800" dirty="0" smtClean="0">
                <a:latin typeface="Arial Rounded MT Bold" pitchFamily="34" charset="0"/>
              </a:rPr>
              <a:t> B is more potent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4. Anti-</a:t>
            </a:r>
            <a:r>
              <a:rPr lang="en-US" sz="2800" dirty="0" err="1" smtClean="0">
                <a:latin typeface="Arial Rounded MT Bold" pitchFamily="34" charset="0"/>
              </a:rPr>
              <a:t>mullerian</a:t>
            </a:r>
            <a:r>
              <a:rPr lang="en-US" sz="2800" dirty="0" smtClean="0">
                <a:latin typeface="Arial Rounded MT Bold" pitchFamily="34" charset="0"/>
              </a:rPr>
              <a:t> hormone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(AMH / MIH)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       - Inhibit </a:t>
            </a:r>
            <a:r>
              <a:rPr lang="en-US" sz="2800" dirty="0" err="1" smtClean="0">
                <a:latin typeface="Arial Rounded MT Bold" pitchFamily="34" charset="0"/>
              </a:rPr>
              <a:t>mullerian</a:t>
            </a:r>
            <a:r>
              <a:rPr lang="en-US" sz="2800" dirty="0" smtClean="0">
                <a:latin typeface="Arial Rounded MT Bold" pitchFamily="34" charset="0"/>
              </a:rPr>
              <a:t> duct system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       - Development of male fetus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5. </a:t>
            </a:r>
            <a:r>
              <a:rPr lang="en-US" sz="2800" dirty="0" err="1" smtClean="0">
                <a:solidFill>
                  <a:srgbClr val="00B050"/>
                </a:solidFill>
                <a:latin typeface="Arial Rounded MT Bold" pitchFamily="34" charset="0"/>
              </a:rPr>
              <a:t>Transferrin</a:t>
            </a:r>
            <a:r>
              <a:rPr lang="en-US" sz="2800" dirty="0" smtClean="0">
                <a:latin typeface="Arial Rounded MT Bold" pitchFamily="34" charset="0"/>
              </a:rPr>
              <a:t> – Source of iron for sperm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6. </a:t>
            </a:r>
            <a:r>
              <a:rPr lang="en-US" sz="2800" dirty="0" err="1" smtClean="0">
                <a:solidFill>
                  <a:srgbClr val="00B050"/>
                </a:solidFill>
                <a:latin typeface="Arial Rounded MT Bold" pitchFamily="34" charset="0"/>
              </a:rPr>
              <a:t>Glutathion</a:t>
            </a:r>
            <a:r>
              <a:rPr lang="en-US" sz="2800" dirty="0" smtClean="0">
                <a:latin typeface="Arial Rounded MT Bold" pitchFamily="34" charset="0"/>
              </a:rPr>
              <a:t>  – Acts as anti-oxidant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7.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Insulin like growth factor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8.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Nursing</a:t>
            </a:r>
            <a:r>
              <a:rPr lang="en-US" sz="2800" dirty="0" smtClean="0">
                <a:latin typeface="Arial Rounded MT Bold" pitchFamily="34" charset="0"/>
              </a:rPr>
              <a:t> / </a:t>
            </a:r>
            <a:r>
              <a:rPr lang="en-US" sz="2800" dirty="0" err="1" smtClean="0">
                <a:latin typeface="Arial Rounded MT Bold" pitchFamily="34" charset="0"/>
              </a:rPr>
              <a:t>Sustentacular</a:t>
            </a:r>
            <a:r>
              <a:rPr lang="en-US" sz="2800" dirty="0" smtClean="0">
                <a:latin typeface="Arial Rounded MT Bold" pitchFamily="34" charset="0"/>
              </a:rPr>
              <a:t> cells – Sperm nursing 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</a:t>
            </a:r>
            <a:endParaRPr lang="en-IN" sz="28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52400" y="882908"/>
            <a:ext cx="8991600" cy="4832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Prolactin</a:t>
            </a:r>
            <a:r>
              <a:rPr lang="en-US" sz="2800" dirty="0" smtClean="0">
                <a:latin typeface="Arial Rounded MT Bold" pitchFamily="34" charset="0"/>
              </a:rPr>
              <a:t> - Prolactin receptors - On leydig cells  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     - Promotes the functions of LH receptor </a:t>
            </a:r>
          </a:p>
          <a:p>
            <a:pPr lvl="0">
              <a:buFontTx/>
              <a:buChar char="-"/>
            </a:pPr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High level of prolactin, growth hormone (GH/STH) and melatonin - Negative feedback for </a:t>
            </a:r>
            <a:r>
              <a:rPr lang="en-US" sz="2800" dirty="0" err="1" smtClean="0">
                <a:latin typeface="Arial Rounded MT Bold" pitchFamily="34" charset="0"/>
              </a:rPr>
              <a:t>Gn</a:t>
            </a:r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            - Delayed sexual characters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            - Delayed sexual behavior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            - Delayed puberty and libido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52400" y="381000"/>
            <a:ext cx="8839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en-IN" sz="2800" dirty="0">
              <a:latin typeface="Arial Rounded MT Bold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295053" y="267831"/>
            <a:ext cx="8099205" cy="612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z="2800" dirty="0" smtClean="0">
                <a:latin typeface="Arial Rounded MT Bold" pitchFamily="34" charset="0"/>
              </a:rPr>
              <a:t>-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Functions of androgen :</a:t>
            </a:r>
            <a:endParaRPr lang="en-IN" sz="2800" dirty="0" smtClean="0">
              <a:solidFill>
                <a:srgbClr val="00B050"/>
              </a:solidFill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1. Testicular descend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2. Sexual differentiation of male reproductive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system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3. Regulation of structure and function of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accessory sex glands and </a:t>
            </a:r>
            <a:r>
              <a:rPr lang="en-US" sz="2800" dirty="0" err="1" smtClean="0">
                <a:latin typeface="Arial Rounded MT Bold" pitchFamily="34" charset="0"/>
              </a:rPr>
              <a:t>ductus</a:t>
            </a:r>
            <a:r>
              <a:rPr lang="en-US" sz="2800" dirty="0" smtClean="0">
                <a:latin typeface="Arial Rounded MT Bold" pitchFamily="34" charset="0"/>
              </a:rPr>
              <a:t> system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4. Spermatogenesis </a:t>
            </a:r>
            <a:endParaRPr lang="en-IN" sz="28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52400" y="381000"/>
            <a:ext cx="8839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en-IN" sz="2800" dirty="0">
              <a:latin typeface="Arial Rounded MT Bold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152400" y="267831"/>
            <a:ext cx="8944564" cy="612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z="2800" dirty="0" smtClean="0">
                <a:latin typeface="Arial Rounded MT Bold" pitchFamily="34" charset="0"/>
              </a:rPr>
              <a:t>5. Development of secondary sexual characters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and maleness (Body confirmation, hairs, hump,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                   broad shoulder, aggressiveness,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                   muscle growth etc)</a:t>
            </a:r>
          </a:p>
          <a:p>
            <a:pPr lvl="0"/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6. </a:t>
            </a:r>
            <a:r>
              <a:rPr lang="en-US" sz="2800" dirty="0" err="1" smtClean="0">
                <a:latin typeface="Arial Rounded MT Bold" pitchFamily="34" charset="0"/>
              </a:rPr>
              <a:t>Pronlongation</a:t>
            </a:r>
            <a:r>
              <a:rPr lang="en-US" sz="2800" dirty="0" smtClean="0">
                <a:latin typeface="Arial Rounded MT Bold" pitchFamily="34" charset="0"/>
              </a:rPr>
              <a:t> of </a:t>
            </a:r>
            <a:r>
              <a:rPr lang="en-US" sz="2800" dirty="0" err="1" smtClean="0">
                <a:latin typeface="Arial Rounded MT Bold" pitchFamily="34" charset="0"/>
              </a:rPr>
              <a:t>epididymal</a:t>
            </a:r>
            <a:r>
              <a:rPr lang="en-US" sz="2800" dirty="0" smtClean="0">
                <a:latin typeface="Arial Rounded MT Bold" pitchFamily="34" charset="0"/>
              </a:rPr>
              <a:t> sperm life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7. Different sexual behavior pattern in diff sp.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8. Penile and prepucial growth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9. Degeneration of penile </a:t>
            </a:r>
            <a:r>
              <a:rPr lang="en-US" sz="2800" dirty="0" err="1" smtClean="0">
                <a:latin typeface="Arial Rounded MT Bold" pitchFamily="34" charset="0"/>
              </a:rPr>
              <a:t>frenulum</a:t>
            </a:r>
            <a:endParaRPr lang="en-US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10. Urinary pattern in dogs</a:t>
            </a:r>
            <a:endParaRPr lang="en-IN" sz="28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52400" y="381000"/>
            <a:ext cx="8839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en-IN" sz="2800" dirty="0">
              <a:latin typeface="Arial Rounded MT Bold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152400" y="452021"/>
            <a:ext cx="8965275" cy="612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Prepubertal castration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- No libido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- Underdeveloped genitalia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- No mating behavior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-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Post pubertal castration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- leads to stoppage of ejaculation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- Mounting behavior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- Penile erection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</a:t>
            </a:r>
          </a:p>
          <a:p>
            <a:pPr lvl="0"/>
            <a:endParaRPr lang="en-IN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High Testosterone - hypertrophy and hyperplasia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                         of prostate 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52400" y="381000"/>
            <a:ext cx="8839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en-IN" sz="2800" dirty="0">
              <a:latin typeface="Arial Rounded MT Bold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152400" y="754082"/>
            <a:ext cx="807144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z="2800" dirty="0" smtClean="0">
                <a:latin typeface="Arial Rounded MT Bold" pitchFamily="34" charset="0"/>
              </a:rPr>
              <a:t> -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Thyroid stimulating hormone (TSH)</a:t>
            </a:r>
          </a:p>
          <a:p>
            <a:pPr lvl="0"/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    Growth hormone (STH) </a:t>
            </a:r>
          </a:p>
          <a:p>
            <a:pPr lvl="0"/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    </a:t>
            </a:r>
            <a:r>
              <a:rPr lang="en-US" sz="2800" dirty="0" err="1" smtClean="0">
                <a:solidFill>
                  <a:srgbClr val="00B050"/>
                </a:solidFill>
                <a:latin typeface="Arial Rounded MT Bold" pitchFamily="34" charset="0"/>
              </a:rPr>
              <a:t>Adrenocorticotrophic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 hormone</a:t>
            </a:r>
          </a:p>
          <a:p>
            <a:pPr lvl="0"/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    Melatonin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…. Maintenance of male reproduction 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Over secretion - Negative feedback effect</a:t>
            </a:r>
            <a:endParaRPr lang="en-IN" sz="28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52400" y="381000"/>
            <a:ext cx="8839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en-IN" sz="2800" dirty="0">
              <a:latin typeface="Arial Rounded MT Bold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152400" y="727770"/>
            <a:ext cx="8913530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z="2800" dirty="0" smtClean="0">
                <a:latin typeface="Arial Rounded MT Bold" pitchFamily="34" charset="0"/>
              </a:rPr>
              <a:t> -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Oxytocin</a:t>
            </a:r>
            <a:r>
              <a:rPr lang="en-US" sz="2800" dirty="0" smtClean="0">
                <a:latin typeface="Arial Rounded MT Bold" pitchFamily="34" charset="0"/>
              </a:rPr>
              <a:t> - Increasing tubal activity at ejaculation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     - Increased seminal volume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     - More sperm concentration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- 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β-endorphin</a:t>
            </a:r>
            <a:r>
              <a:rPr lang="en-US" sz="2800" dirty="0" smtClean="0">
                <a:latin typeface="Arial Rounded MT Bold" pitchFamily="34" charset="0"/>
              </a:rPr>
              <a:t> (endogenous </a:t>
            </a:r>
            <a:r>
              <a:rPr lang="en-US" sz="2800" dirty="0" err="1" smtClean="0">
                <a:latin typeface="Arial Rounded MT Bold" pitchFamily="34" charset="0"/>
              </a:rPr>
              <a:t>opioid</a:t>
            </a:r>
            <a:r>
              <a:rPr lang="en-US" sz="2800" dirty="0" smtClean="0">
                <a:latin typeface="Arial Rounded MT Bold" pitchFamily="34" charset="0"/>
              </a:rPr>
              <a:t> peptides)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     - Present in testicular interstitial fluid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     - Leydig cell </a:t>
            </a:r>
            <a:r>
              <a:rPr lang="en-US" sz="2800" dirty="0" err="1" smtClean="0">
                <a:latin typeface="Arial Rounded MT Bold" pitchFamily="34" charset="0"/>
              </a:rPr>
              <a:t>steroidogenesis</a:t>
            </a:r>
            <a:r>
              <a:rPr lang="en-US" sz="2800" dirty="0" smtClean="0">
                <a:latin typeface="Arial Rounded MT Bold" pitchFamily="34" charset="0"/>
              </a:rPr>
              <a:t>.</a:t>
            </a:r>
            <a:endParaRPr lang="en-IN" sz="28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52400" y="381000"/>
            <a:ext cx="8839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en-IN" sz="2800" dirty="0">
              <a:latin typeface="Arial Rounded MT Bold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550959" y="580846"/>
            <a:ext cx="7678641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z="2800" dirty="0" smtClean="0">
                <a:latin typeface="Arial Rounded MT Bold" pitchFamily="34" charset="0"/>
              </a:rPr>
              <a:t> - </a:t>
            </a:r>
            <a:r>
              <a:rPr lang="en-IN" sz="2800" dirty="0" smtClean="0">
                <a:latin typeface="Arial Rounded MT Bold" pitchFamily="34" charset="0"/>
              </a:rPr>
              <a:t>Stallions and rams  - </a:t>
            </a:r>
            <a:r>
              <a:rPr lang="en-IN" sz="2800" dirty="0" smtClean="0">
                <a:solidFill>
                  <a:srgbClr val="00B050"/>
                </a:solidFill>
                <a:latin typeface="Arial Rounded MT Bold" pitchFamily="34" charset="0"/>
              </a:rPr>
              <a:t>Seasonal breeders 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 - Stallion long day breeder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 - Ram and camel - short day breeder</a:t>
            </a:r>
          </a:p>
          <a:p>
            <a:pPr lvl="0"/>
            <a:endParaRPr lang="en-IN" sz="2800" dirty="0" smtClean="0">
              <a:latin typeface="Arial Rounded MT Bold" pitchFamily="34" charset="0"/>
            </a:endParaRPr>
          </a:p>
          <a:p>
            <a:pPr lvl="0"/>
            <a:endParaRPr lang="en-IN" sz="2800" dirty="0" smtClean="0">
              <a:latin typeface="Arial Rounded MT Bold" pitchFamily="34" charset="0"/>
            </a:endParaRPr>
          </a:p>
          <a:p>
            <a:pPr lvl="0">
              <a:buFontTx/>
              <a:buChar char="-"/>
            </a:pPr>
            <a:r>
              <a:rPr lang="en-IN" sz="2800" dirty="0" smtClean="0">
                <a:latin typeface="Arial Rounded MT Bold" pitchFamily="34" charset="0"/>
              </a:rPr>
              <a:t> Stallion – 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......More light (short night) 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   ……Less melatonin (from pineal gland)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           …..More gonadotrophins</a:t>
            </a:r>
          </a:p>
          <a:p>
            <a:pPr lvl="0"/>
            <a:r>
              <a:rPr lang="en-IN" sz="2800" dirty="0" smtClean="0">
                <a:latin typeface="Arial Rounded MT Bold" pitchFamily="34" charset="0"/>
              </a:rPr>
              <a:t>                       …..More steroids (androgens)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- Long days after short days ….a rhythm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- Necessary for stallion reproduction</a:t>
            </a:r>
            <a:endParaRPr lang="en-IN" sz="2800" dirty="0" smtClean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52400" y="381000"/>
            <a:ext cx="8839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en-IN" sz="2800" dirty="0">
              <a:latin typeface="Arial Rounded MT Bold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327157" y="422970"/>
            <a:ext cx="7417095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z="2800" dirty="0" smtClean="0">
                <a:latin typeface="Arial Rounded MT Bold" pitchFamily="34" charset="0"/>
              </a:rPr>
              <a:t>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</a:t>
            </a:r>
          </a:p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Reducing the day light hours in ram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- </a:t>
            </a:r>
            <a:r>
              <a:rPr lang="en-US" sz="2800" dirty="0" smtClean="0">
                <a:latin typeface="Arial Rounded MT Bold" pitchFamily="34" charset="0"/>
              </a:rPr>
              <a:t>Increased melatonin</a:t>
            </a:r>
          </a:p>
          <a:p>
            <a:pPr lvl="0"/>
            <a:r>
              <a:rPr lang="en-US" sz="2800" smtClean="0">
                <a:latin typeface="Arial Rounded MT Bold" pitchFamily="34" charset="0"/>
              </a:rPr>
              <a:t> </a:t>
            </a:r>
            <a:r>
              <a:rPr lang="en-US" sz="2800" smtClean="0">
                <a:latin typeface="Arial Rounded MT Bold" pitchFamily="34" charset="0"/>
              </a:rPr>
              <a:t>       - </a:t>
            </a:r>
            <a:r>
              <a:rPr lang="en-US" sz="2800" smtClean="0">
                <a:latin typeface="Arial Rounded MT Bold" pitchFamily="34" charset="0"/>
              </a:rPr>
              <a:t>Reduced </a:t>
            </a:r>
            <a:r>
              <a:rPr lang="en-US" sz="2800" dirty="0" smtClean="0">
                <a:latin typeface="Arial Rounded MT Bold" pitchFamily="34" charset="0"/>
              </a:rPr>
              <a:t>prolactin production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- Increased gonadotrophins secretion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- Increased testosterone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- In non-breeding season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- Not </a:t>
            </a:r>
            <a:r>
              <a:rPr lang="en-US" sz="2800" dirty="0" err="1" smtClean="0">
                <a:latin typeface="Arial Rounded MT Bold" pitchFamily="34" charset="0"/>
              </a:rPr>
              <a:t>azoospermic</a:t>
            </a:r>
            <a:r>
              <a:rPr lang="en-US" sz="2800" dirty="0" smtClean="0">
                <a:latin typeface="Arial Rounded MT Bold" pitchFamily="34" charset="0"/>
              </a:rPr>
              <a:t> completely</a:t>
            </a:r>
          </a:p>
          <a:p>
            <a:pPr lvl="0"/>
            <a:endParaRPr lang="en-IN" sz="28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52400" y="381000"/>
            <a:ext cx="8839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en-IN" sz="2800" dirty="0">
              <a:latin typeface="Arial Rounded MT Bold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327157" y="76200"/>
            <a:ext cx="8588243" cy="61247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z="2800" dirty="0" smtClean="0">
                <a:latin typeface="Arial Rounded MT Bold" pitchFamily="34" charset="0"/>
              </a:rPr>
              <a:t> </a:t>
            </a:r>
            <a:endParaRPr lang="en-US" sz="28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algn="ctr"/>
            <a:r>
              <a:rPr lang="en-US" sz="2800" dirty="0" smtClean="0">
                <a:solidFill>
                  <a:srgbClr val="FF0000"/>
                </a:solidFill>
                <a:latin typeface="Arial Rounded MT Bold" pitchFamily="34" charset="0"/>
              </a:rPr>
              <a:t> </a:t>
            </a:r>
            <a:r>
              <a:rPr lang="en-US" sz="2800" b="1" dirty="0" smtClean="0">
                <a:solidFill>
                  <a:srgbClr val="FF0000"/>
                </a:solidFill>
                <a:latin typeface="Arial Rounded MT Bold" pitchFamily="34" charset="0"/>
              </a:rPr>
              <a:t>THERMOREGULATION OF TESTES</a:t>
            </a:r>
            <a:endParaRPr lang="en-IN" sz="2800" dirty="0" smtClean="0">
              <a:solidFill>
                <a:srgbClr val="FF0000"/>
              </a:solidFill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- </a:t>
            </a:r>
            <a:r>
              <a:rPr lang="en-US" sz="2800" dirty="0" err="1" smtClean="0">
                <a:latin typeface="Arial Rounded MT Bold" pitchFamily="34" charset="0"/>
              </a:rPr>
              <a:t>Optimim</a:t>
            </a:r>
            <a:r>
              <a:rPr lang="en-US" sz="2800" dirty="0" smtClean="0">
                <a:latin typeface="Arial Rounded MT Bold" pitchFamily="34" charset="0"/>
              </a:rPr>
              <a:t> sperm production or spermatogenesis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…..requires 2</a:t>
            </a:r>
            <a:r>
              <a:rPr lang="en-US" sz="2800" baseline="30000" dirty="0" smtClean="0">
                <a:latin typeface="Arial Rounded MT Bold" pitchFamily="34" charset="0"/>
              </a:rPr>
              <a:t>0</a:t>
            </a:r>
            <a:r>
              <a:rPr lang="en-US" sz="2800" dirty="0" smtClean="0">
                <a:latin typeface="Arial Rounded MT Bold" pitchFamily="34" charset="0"/>
              </a:rPr>
              <a:t>-5</a:t>
            </a:r>
            <a:r>
              <a:rPr lang="en-US" sz="2800" baseline="30000" dirty="0" smtClean="0">
                <a:latin typeface="Arial Rounded MT Bold" pitchFamily="34" charset="0"/>
              </a:rPr>
              <a:t>0</a:t>
            </a:r>
            <a:r>
              <a:rPr lang="en-US" sz="2800" dirty="0" smtClean="0">
                <a:latin typeface="Arial Rounded MT Bold" pitchFamily="34" charset="0"/>
              </a:rPr>
              <a:t> C less temperature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- Structures play role in thermoregulation - 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marL="514350" lvl="0" indent="-514350">
              <a:buAutoNum type="arabicPeriod"/>
            </a:pPr>
            <a:r>
              <a:rPr lang="en-US" sz="2800" dirty="0" err="1" smtClean="0">
                <a:latin typeface="Arial Rounded MT Bold" pitchFamily="34" charset="0"/>
              </a:rPr>
              <a:t>Thermoreceptors</a:t>
            </a:r>
            <a:r>
              <a:rPr lang="en-US" sz="2800" dirty="0" smtClean="0">
                <a:latin typeface="Arial Rounded MT Bold" pitchFamily="34" charset="0"/>
              </a:rPr>
              <a:t> - On scrotal skin                                    </a:t>
            </a:r>
          </a:p>
          <a:p>
            <a:pPr marL="514350" lvl="0" indent="-514350"/>
            <a:r>
              <a:rPr lang="en-US" sz="2800" dirty="0" smtClean="0">
                <a:latin typeface="Arial Rounded MT Bold" pitchFamily="34" charset="0"/>
              </a:rPr>
              <a:t>                                        - Body sweating / panting </a:t>
            </a:r>
          </a:p>
          <a:p>
            <a:pPr marL="514350" lvl="0" indent="-514350"/>
            <a:endParaRPr lang="en-US" sz="2800" dirty="0" smtClean="0">
              <a:latin typeface="Arial Rounded MT Bold" pitchFamily="34" charset="0"/>
            </a:endParaRPr>
          </a:p>
          <a:p>
            <a:pPr marL="514350" lvl="0" indent="-514350"/>
            <a:r>
              <a:rPr lang="en-US" sz="2800" dirty="0" smtClean="0">
                <a:latin typeface="Arial Rounded MT Bold" pitchFamily="34" charset="0"/>
              </a:rPr>
              <a:t>2. Adrenergic sweat glands - On scrotal skin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endParaRPr lang="en-IN" sz="28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52400" y="381000"/>
            <a:ext cx="8839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en-IN" sz="2800" dirty="0">
              <a:latin typeface="Arial Rounded MT Bold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327157" y="604421"/>
            <a:ext cx="8588243" cy="52629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z="2800" dirty="0" smtClean="0">
                <a:latin typeface="Arial Rounded MT Bold" pitchFamily="34" charset="0"/>
              </a:rPr>
              <a:t> 3. Absence of subcutaneous fat in scrotal skin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4. Contraction &amp; relaxation of tunica </a:t>
            </a:r>
            <a:r>
              <a:rPr lang="en-US" sz="2800" dirty="0" err="1" smtClean="0">
                <a:latin typeface="Arial Rounded MT Bold" pitchFamily="34" charset="0"/>
              </a:rPr>
              <a:t>dartos</a:t>
            </a:r>
            <a:endParaRPr lang="en-US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5. Contraction &amp; relaxation of Cremaster muscle 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r>
              <a:rPr lang="en-US" sz="2800" dirty="0" smtClean="0">
                <a:latin typeface="Arial Rounded MT Bold" pitchFamily="34" charset="0"/>
              </a:rPr>
              <a:t>6.</a:t>
            </a:r>
            <a:r>
              <a:rPr lang="en-IN" sz="2800" dirty="0" smtClean="0">
                <a:latin typeface="Arial Rounded MT Bold" pitchFamily="34" charset="0"/>
              </a:rPr>
              <a:t> Testicular artery and vein </a:t>
            </a:r>
            <a:r>
              <a:rPr lang="en-IN" sz="2800" dirty="0" smtClean="0">
                <a:solidFill>
                  <a:srgbClr val="00B050"/>
                </a:solidFill>
                <a:latin typeface="Arial Rounded MT Bold" pitchFamily="34" charset="0"/>
              </a:rPr>
              <a:t>(P</a:t>
            </a:r>
            <a:r>
              <a:rPr lang="en-US" sz="2800" dirty="0" err="1" smtClean="0">
                <a:solidFill>
                  <a:srgbClr val="00B050"/>
                </a:solidFill>
                <a:latin typeface="Arial Rounded MT Bold" pitchFamily="34" charset="0"/>
              </a:rPr>
              <a:t>mpiniform</a:t>
            </a:r>
            <a:r>
              <a:rPr lang="en-US" sz="2800" dirty="0" smtClean="0">
                <a:solidFill>
                  <a:srgbClr val="00B050"/>
                </a:solidFill>
                <a:latin typeface="Arial Rounded MT Bold" pitchFamily="34" charset="0"/>
              </a:rPr>
              <a:t> plexus)</a:t>
            </a:r>
          </a:p>
          <a:p>
            <a:r>
              <a:rPr lang="en-US" sz="2800" dirty="0" smtClean="0">
                <a:latin typeface="Arial Rounded MT Bold" pitchFamily="34" charset="0"/>
              </a:rPr>
              <a:t>                                                       - Heat transfer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endParaRPr lang="en-IN" sz="28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52400" y="381000"/>
            <a:ext cx="8839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en-IN" sz="2800" dirty="0">
              <a:latin typeface="Arial Rounded MT Bold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327157" y="604421"/>
            <a:ext cx="8588243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sz="2800" dirty="0" smtClean="0">
                <a:latin typeface="Arial Rounded MT Bold" pitchFamily="34" charset="0"/>
              </a:rPr>
              <a:t> </a:t>
            </a:r>
            <a:endParaRPr lang="en-IN" sz="2800" dirty="0">
              <a:latin typeface="Arial Rounded MT Bold" pitchFamily="34" charset="0"/>
            </a:endParaRPr>
          </a:p>
        </p:txBody>
      </p:sp>
      <p:pic>
        <p:nvPicPr>
          <p:cNvPr id="35842" name="Picture 2" descr="C:\Users\lenovo\Desktop\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7400" y="304800"/>
            <a:ext cx="4648200" cy="58674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52400" y="381000"/>
            <a:ext cx="8839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en-IN" sz="2800" dirty="0">
              <a:latin typeface="Arial Rounded MT Bold" pitchFamily="34" charset="0"/>
            </a:endParaRPr>
          </a:p>
        </p:txBody>
      </p:sp>
      <p:sp>
        <p:nvSpPr>
          <p:cNvPr id="1027" name="Rectangle 3"/>
          <p:cNvSpPr>
            <a:spLocks noChangeArrowheads="1"/>
          </p:cNvSpPr>
          <p:nvPr/>
        </p:nvSpPr>
        <p:spPr bwMode="auto">
          <a:xfrm>
            <a:off x="327157" y="651570"/>
            <a:ext cx="8588243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>
              <a:buFontTx/>
              <a:buChar char="-"/>
            </a:pPr>
            <a:r>
              <a:rPr lang="en-US" sz="2800" dirty="0" smtClean="0">
                <a:latin typeface="Arial Rounded MT Bold" pitchFamily="34" charset="0"/>
              </a:rPr>
              <a:t> In boar - Less pendulous scrotum 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 - Less efficient sweating</a:t>
            </a: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                 - Difference of about 3.2</a:t>
            </a:r>
            <a:r>
              <a:rPr lang="en-US" sz="2800" baseline="30000" dirty="0" smtClean="0">
                <a:latin typeface="Arial Rounded MT Bold" pitchFamily="34" charset="0"/>
              </a:rPr>
              <a:t>0</a:t>
            </a:r>
            <a:r>
              <a:rPr lang="en-US" sz="2800" dirty="0" smtClean="0">
                <a:latin typeface="Arial Rounded MT Bold" pitchFamily="34" charset="0"/>
              </a:rPr>
              <a:t> C</a:t>
            </a:r>
          </a:p>
          <a:p>
            <a:pPr lvl="0"/>
            <a:endParaRPr lang="en-US" sz="2800" dirty="0" smtClean="0">
              <a:latin typeface="Arial Rounded MT Bold" pitchFamily="34" charset="0"/>
            </a:endParaRPr>
          </a:p>
          <a:p>
            <a:pPr lvl="0"/>
            <a:endParaRPr lang="en-IN" sz="2800" dirty="0" smtClean="0">
              <a:latin typeface="Arial Rounded MT Bold" pitchFamily="34" charset="0"/>
            </a:endParaRPr>
          </a:p>
          <a:p>
            <a:pPr lvl="0"/>
            <a:r>
              <a:rPr lang="en-US" sz="2800" dirty="0" smtClean="0">
                <a:latin typeface="Arial Rounded MT Bold" pitchFamily="34" charset="0"/>
              </a:rPr>
              <a:t>- In ram - temperature difference between spermatic artery and vein is about 4</a:t>
            </a:r>
            <a:r>
              <a:rPr lang="en-US" sz="2800" baseline="30000" dirty="0" smtClean="0">
                <a:latin typeface="Arial Rounded MT Bold" pitchFamily="34" charset="0"/>
              </a:rPr>
              <a:t>0</a:t>
            </a:r>
            <a:r>
              <a:rPr lang="en-US" sz="2800" dirty="0" smtClean="0">
                <a:latin typeface="Arial Rounded MT Bold" pitchFamily="34" charset="0"/>
              </a:rPr>
              <a:t> C.</a:t>
            </a:r>
            <a:endParaRPr lang="en-IN" sz="2800" dirty="0" smtClean="0">
              <a:latin typeface="Arial Rounded MT Bold" pitchFamily="34" charset="0"/>
            </a:endParaRPr>
          </a:p>
          <a:p>
            <a:pPr lvl="0"/>
            <a:endParaRPr lang="en-IN" sz="2800" dirty="0">
              <a:latin typeface="Arial Rounded MT Bold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52400" y="381000"/>
            <a:ext cx="88392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en-IN" sz="2800" dirty="0">
              <a:latin typeface="Arial Rounded MT Bold" pitchFamily="34" charset="0"/>
            </a:endParaRPr>
          </a:p>
        </p:txBody>
      </p:sp>
      <p:pic>
        <p:nvPicPr>
          <p:cNvPr id="4" name="Picture 3" descr="http://www.asianweek.com/wp-content/uploads/2008/12/thank-you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197</TotalTime>
  <Words>1181</Words>
  <Application>Microsoft Office PowerPoint</Application>
  <PresentationFormat>On-screen Show (4:3)</PresentationFormat>
  <Paragraphs>279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lenovo</dc:creator>
  <cp:lastModifiedBy>Rishab Sharma</cp:lastModifiedBy>
  <cp:revision>52</cp:revision>
  <dcterms:created xsi:type="dcterms:W3CDTF">2006-08-16T00:00:00Z</dcterms:created>
  <dcterms:modified xsi:type="dcterms:W3CDTF">2020-10-06T17:06:34Z</dcterms:modified>
</cp:coreProperties>
</file>